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3" r:id="rId15"/>
    <p:sldId id="268" r:id="rId16"/>
    <p:sldId id="266" r:id="rId17"/>
    <p:sldId id="267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chofner, Anusch" initials="baan" lastIdx="8" clrIdx="0">
    <p:extLst>
      <p:ext uri="{19B8F6BF-5375-455C-9EA6-DF929625EA0E}">
        <p15:presenceInfo xmlns:p15="http://schemas.microsoft.com/office/powerpoint/2012/main" userId="Bachofner, Anus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D1D4"/>
    <a:srgbClr val="CA2BF5"/>
    <a:srgbClr val="FEEB9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BC270-4943-4A53-9CC0-EC3DCF390496}" v="2" dt="2023-09-20T12:21:47.410"/>
    <p1510:client id="{6BA4F42F-A1A7-4629-8409-892344FA95FE}" v="6" dt="2023-09-20T14:11:46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user, Stefanie Beatrice" userId="S::stefanie.hauser@empa.ch::9db518c4-59a8-45f4-96b5-cb257d368d1d" providerId="AD" clId="Web-{492BC270-4943-4A53-9CC0-EC3DCF390496}"/>
    <pc:docChg chg="modSld">
      <pc:chgData name="Hauser, Stefanie Beatrice" userId="S::stefanie.hauser@empa.ch::9db518c4-59a8-45f4-96b5-cb257d368d1d" providerId="AD" clId="Web-{492BC270-4943-4A53-9CC0-EC3DCF390496}" dt="2023-09-20T12:21:47.410" v="2"/>
      <pc:docMkLst>
        <pc:docMk/>
      </pc:docMkLst>
      <pc:sldChg chg="addSp delSp modSp">
        <pc:chgData name="Hauser, Stefanie Beatrice" userId="S::stefanie.hauser@empa.ch::9db518c4-59a8-45f4-96b5-cb257d368d1d" providerId="AD" clId="Web-{492BC270-4943-4A53-9CC0-EC3DCF390496}" dt="2023-09-20T12:21:47.410" v="2"/>
        <pc:sldMkLst>
          <pc:docMk/>
          <pc:sldMk cId="755604903" sldId="274"/>
        </pc:sldMkLst>
        <pc:spChg chg="add">
          <ac:chgData name="Hauser, Stefanie Beatrice" userId="S::stefanie.hauser@empa.ch::9db518c4-59a8-45f4-96b5-cb257d368d1d" providerId="AD" clId="Web-{492BC270-4943-4A53-9CC0-EC3DCF390496}" dt="2023-09-20T12:21:47.410" v="2"/>
          <ac:spMkLst>
            <pc:docMk/>
            <pc:sldMk cId="755604903" sldId="274"/>
            <ac:spMk id="2" creationId="{D536AD09-5585-ABFB-68AC-A9E7FAE9AE19}"/>
          </ac:spMkLst>
        </pc:spChg>
        <pc:graphicFrameChg chg="del mod">
          <ac:chgData name="Hauser, Stefanie Beatrice" userId="S::stefanie.hauser@empa.ch::9db518c4-59a8-45f4-96b5-cb257d368d1d" providerId="AD" clId="Web-{492BC270-4943-4A53-9CC0-EC3DCF390496}" dt="2023-09-20T12:21:29.597" v="1"/>
          <ac:graphicFrameMkLst>
            <pc:docMk/>
            <pc:sldMk cId="755604903" sldId="274"/>
            <ac:graphicFrameMk id="10" creationId="{00000000-0000-0000-0000-000000000000}"/>
          </ac:graphicFrameMkLst>
        </pc:graphicFrameChg>
      </pc:sldChg>
    </pc:docChg>
  </pc:docChgLst>
  <pc:docChgLst>
    <pc:chgData name="Hauser, Stefanie Beatrice" userId="S::stefanie.hauser@empa.ch::9db518c4-59a8-45f4-96b5-cb257d368d1d" providerId="AD" clId="Web-{6BA4F42F-A1A7-4629-8409-892344FA95FE}"/>
    <pc:docChg chg="modSld">
      <pc:chgData name="Hauser, Stefanie Beatrice" userId="S::stefanie.hauser@empa.ch::9db518c4-59a8-45f4-96b5-cb257d368d1d" providerId="AD" clId="Web-{6BA4F42F-A1A7-4629-8409-892344FA95FE}" dt="2023-09-20T14:11:45.195" v="4"/>
      <pc:docMkLst>
        <pc:docMk/>
      </pc:docMkLst>
      <pc:sldChg chg="modSp delCm">
        <pc:chgData name="Hauser, Stefanie Beatrice" userId="S::stefanie.hauser@empa.ch::9db518c4-59a8-45f4-96b5-cb257d368d1d" providerId="AD" clId="Web-{6BA4F42F-A1A7-4629-8409-892344FA95FE}" dt="2023-09-20T14:11:45.195" v="4"/>
        <pc:sldMkLst>
          <pc:docMk/>
          <pc:sldMk cId="4236407976" sldId="258"/>
        </pc:sldMkLst>
        <pc:spChg chg="mod">
          <ac:chgData name="Hauser, Stefanie Beatrice" userId="S::stefanie.hauser@empa.ch::9db518c4-59a8-45f4-96b5-cb257d368d1d" providerId="AD" clId="Web-{6BA4F42F-A1A7-4629-8409-892344FA95FE}" dt="2023-09-20T14:11:45.054" v="3" actId="20577"/>
          <ac:spMkLst>
            <pc:docMk/>
            <pc:sldMk cId="4236407976" sldId="258"/>
            <ac:spMk id="2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0T15:10:12.939" idx="6">
    <p:pos x="2599" y="537"/>
    <p:text>Vielleicht macht es noch Sinn die openBIS pybis dokumentation hier zu verlinken?</p:text>
    <p:extLst>
      <p:ext uri="{C676402C-5697-4E1C-873F-D02D1690AC5C}">
        <p15:threadingInfo xmlns:p15="http://schemas.microsoft.com/office/powerpoint/2012/main" timeZoneBias="-120"/>
      </p:ext>
    </p:extLst>
  </p:cm>
  <p:cm authorId="1" dt="2023-09-20T15:11:08.178" idx="7">
    <p:pos x="2591" y="977"/>
    <p:text>In welchem Fall braucht man das? Es läuft ja alles durch acuh ohne das, es ist ja eh nur optional.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DB8FE-B45B-4D12-B38A-8E4EA10E0A05}" type="datetimeFigureOut">
              <a:rPr lang="de-CH" smtClean="0"/>
              <a:t>21.09.2023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1EEDE-B4B4-44A8-8A02-C1F5E77E3BA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348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800" y="1598400"/>
            <a:ext cx="8244000" cy="856800"/>
          </a:xfrm>
        </p:spPr>
        <p:txBody>
          <a:bodyPr anchor="t" anchorCtr="0">
            <a:normAutofit/>
          </a:bodyPr>
          <a:lstStyle>
            <a:lvl1pPr algn="l"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800" y="2516400"/>
            <a:ext cx="8244000" cy="604800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i="0" strike="noStrike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2290"/>
            <a:ext cx="2273641" cy="606858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231200" y="2808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Willkommen</a:t>
            </a:r>
          </a:p>
          <a:p>
            <a:r>
              <a:rPr lang="de-CH" dirty="0"/>
              <a:t>Welcome</a:t>
            </a:r>
          </a:p>
          <a:p>
            <a:r>
              <a:rPr lang="de-CH" dirty="0" err="1"/>
              <a:t>Bienvenue</a:t>
            </a:r>
            <a:endParaRPr lang="de-CH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14800" y="3164400"/>
            <a:ext cx="8244000" cy="37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36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288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3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DB42-A38A-4253-ADB6-025CDF917385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32691" y="3830592"/>
            <a:ext cx="126586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6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28" y="224274"/>
            <a:ext cx="126586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9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31BD-EF1D-4124-A85C-617F495E5632}" type="datetime1">
              <a:rPr lang="de-CH" smtClean="0"/>
              <a:t>21.09.2023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28" y="224274"/>
            <a:ext cx="126586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9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AC9C2-D138-4BBC-AE6D-CA7BEE0F0C83}" type="datetime1">
              <a:rPr lang="de-CH" smtClean="0"/>
              <a:t>21.09.2023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28" y="224274"/>
            <a:ext cx="126586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3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062A-1C62-427C-A08E-D089607C9D6C}" type="datetime1">
              <a:rPr lang="de-CH" smtClean="0"/>
              <a:t>21.09.2023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28" y="224274"/>
            <a:ext cx="126586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329A-CF6A-43E7-A4ED-1B2C8E7CA92D}" type="datetime1">
              <a:rPr lang="de-CH" smtClean="0"/>
              <a:t>21.09.2023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‹Nr.›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28" y="224274"/>
            <a:ext cx="126586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5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65A-C20A-4991-B484-D7E322A35762}" type="datetime1">
              <a:rPr lang="de-CH" smtClean="0"/>
              <a:t>21.09.2023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28" y="224274"/>
            <a:ext cx="126586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4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D62B-D042-4D82-8F72-923D99477E33}" type="datetime1">
              <a:rPr lang="de-CH" smtClean="0"/>
              <a:t>21.09.2023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28" y="224274"/>
            <a:ext cx="126586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5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EC30-C325-4582-9055-044540E8D3B1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28" y="224274"/>
            <a:ext cx="1265863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7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144000"/>
            <a:ext cx="7074382" cy="8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198800"/>
            <a:ext cx="8208000" cy="33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0" y="472861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6B22-294A-4541-963B-B1AB6E8885E6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466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8600" y="47466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82157-B23A-4F48-9BF4-02BE24C3B9D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091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i="0" strike="noStrike" kern="1200" baseline="0">
          <a:solidFill>
            <a:schemeClr val="tx1">
              <a:lumMod val="85000"/>
              <a:lumOff val="15000"/>
            </a:schemeClr>
          </a:solidFill>
          <a:effectLst/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000" indent="-342000" algn="l" defTabSz="685800" rtl="0" eaLnBrk="1" latinLnBrk="0" hangingPunct="1">
        <a:lnSpc>
          <a:spcPct val="100000"/>
        </a:lnSpc>
        <a:spcBef>
          <a:spcPts val="480"/>
        </a:spcBef>
        <a:buClr>
          <a:srgbClr val="FF0000"/>
        </a:buClr>
        <a:buSzPct val="80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1600" indent="-284400" algn="l" defTabSz="685800" rtl="0" eaLnBrk="1" latinLnBrk="0" hangingPunct="1">
        <a:lnSpc>
          <a:spcPct val="100000"/>
        </a:lnSpc>
        <a:spcBef>
          <a:spcPts val="432"/>
        </a:spcBef>
        <a:buClr>
          <a:srgbClr val="FF0000"/>
        </a:buClr>
        <a:buSzPct val="80000"/>
        <a:buFont typeface="Wingdings" panose="05000000000000000000" pitchFamily="2" charset="2"/>
        <a:buChar char="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4800" indent="-230400" algn="l" defTabSz="685800" rtl="0" eaLnBrk="1" latinLnBrk="0" hangingPunct="1">
        <a:lnSpc>
          <a:spcPct val="100000"/>
        </a:lnSpc>
        <a:spcBef>
          <a:spcPts val="384"/>
        </a:spcBef>
        <a:buClr>
          <a:srgbClr val="FF0000"/>
        </a:buClr>
        <a:buSzPct val="80000"/>
        <a:buFont typeface="Wingdings" panose="05000000000000000000" pitchFamily="2" charset="2"/>
        <a:buChar char="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2000" indent="-230400" algn="l" defTabSz="685800" rtl="0" eaLnBrk="1" latinLnBrk="0" hangingPunct="1">
        <a:lnSpc>
          <a:spcPct val="100000"/>
        </a:lnSpc>
        <a:spcBef>
          <a:spcPts val="336"/>
        </a:spcBef>
        <a:buClr>
          <a:srgbClr val="FF0000"/>
        </a:buClr>
        <a:buSzPct val="80000"/>
        <a:buFont typeface="Wingdings" panose="05000000000000000000" pitchFamily="2" charset="2"/>
        <a:buChar char="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9200" indent="-230400" algn="l" defTabSz="685800" rtl="0" eaLnBrk="1" latinLnBrk="0" hangingPunct="1">
        <a:lnSpc>
          <a:spcPct val="100000"/>
        </a:lnSpc>
        <a:spcBef>
          <a:spcPts val="288"/>
        </a:spcBef>
        <a:buClr>
          <a:srgbClr val="FF0000"/>
        </a:buClr>
        <a:buSzPct val="80000"/>
        <a:buFont typeface="Wingdings" panose="05000000000000000000" pitchFamily="2" charset="2"/>
        <a:buChar char=""/>
        <a:defRPr sz="1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tificit.empa.ch/openbis/" TargetMode="External"/><Relationship Id="rId2" Type="http://schemas.openxmlformats.org/officeDocument/2006/relationships/hyperlink" Target="mailto:openBIS-support@empa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entificit.empa.ch/" TargetMode="External"/><Relationship Id="rId5" Type="http://schemas.openxmlformats.org/officeDocument/2006/relationships/hyperlink" Target="mailto:edoardo.baldi@empa.ch" TargetMode="External"/><Relationship Id="rId4" Type="http://schemas.openxmlformats.org/officeDocument/2006/relationships/hyperlink" Target="https://openbis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PyBI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Jupyter</a:t>
            </a:r>
            <a:r>
              <a:rPr lang="en-US" dirty="0"/>
              <a:t> when started from </a:t>
            </a:r>
            <a:r>
              <a:rPr lang="en-US" dirty="0" err="1"/>
              <a:t>openBIS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/>
              <a:t>Step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Step</a:t>
            </a:r>
            <a:r>
              <a:rPr lang="de-CH" dirty="0"/>
              <a:t> </a:t>
            </a:r>
            <a:r>
              <a:rPr lang="de-CH" dirty="0" err="1"/>
              <a:t>documentation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a </a:t>
            </a:r>
            <a:r>
              <a:rPr lang="de-CH" dirty="0" err="1"/>
              <a:t>short</a:t>
            </a:r>
            <a:r>
              <a:rPr lang="de-CH" dirty="0"/>
              <a:t> </a:t>
            </a:r>
            <a:r>
              <a:rPr lang="de-CH" dirty="0" err="1"/>
              <a:t>example</a:t>
            </a:r>
            <a:endParaRPr lang="de-CH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515854" y="3085008"/>
            <a:ext cx="8244000" cy="6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defRPr lang="en-US" sz="1800" b="0" i="0" strike="noStrike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336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288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Stefanie Hauser @ Scientific IT</a:t>
            </a:r>
          </a:p>
        </p:txBody>
      </p:sp>
    </p:spTree>
    <p:extLst>
      <p:ext uri="{BB962C8B-B14F-4D97-AF65-F5344CB8AC3E}">
        <p14:creationId xmlns:p14="http://schemas.microsoft.com/office/powerpoint/2010/main" val="35026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Jupyter</a:t>
            </a:r>
            <a:r>
              <a:rPr lang="de-CH" dirty="0"/>
              <a:t> </a:t>
            </a:r>
            <a:r>
              <a:rPr lang="de-CH" dirty="0" err="1"/>
              <a:t>notebook</a:t>
            </a:r>
            <a:r>
              <a:rPr lang="de-CH" dirty="0"/>
              <a:t> vs. openBIS ELN</a:t>
            </a:r>
            <a:br>
              <a:rPr lang="de-CH" dirty="0"/>
            </a:br>
            <a:r>
              <a:rPr lang="de-CH" dirty="0"/>
              <a:t>after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saving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10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612" y="1092199"/>
            <a:ext cx="5153707" cy="2844801"/>
          </a:xfrm>
          <a:prstGeom prst="roundRect">
            <a:avLst>
              <a:gd name="adj" fmla="val 322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18719" b="15918"/>
          <a:stretch/>
        </p:blipFill>
        <p:spPr>
          <a:xfrm>
            <a:off x="118451" y="1092199"/>
            <a:ext cx="3634439" cy="284480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586233" y="1048657"/>
            <a:ext cx="1994772" cy="217714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1.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13689" y="2289627"/>
            <a:ext cx="1994772" cy="217714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1.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802280" y="3595912"/>
            <a:ext cx="1994772" cy="137887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1.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2798" y="3363682"/>
            <a:ext cx="1994772" cy="217714"/>
          </a:xfrm>
          <a:prstGeom prst="rect">
            <a:avLst/>
          </a:prstGeom>
          <a:solidFill>
            <a:schemeClr val="accent4">
              <a:lumMod val="25000"/>
              <a:lumOff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3.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605562" y="1225489"/>
            <a:ext cx="2238356" cy="217714"/>
          </a:xfrm>
          <a:prstGeom prst="rect">
            <a:avLst/>
          </a:prstGeom>
          <a:solidFill>
            <a:schemeClr val="accent4">
              <a:lumMod val="25000"/>
              <a:lumOff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3.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842612" y="2057399"/>
            <a:ext cx="1162277" cy="217714"/>
          </a:xfrm>
          <a:prstGeom prst="rect">
            <a:avLst/>
          </a:prstGeom>
          <a:solidFill>
            <a:schemeClr val="accent4">
              <a:lumMod val="25000"/>
              <a:lumOff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3.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605562" y="2043128"/>
            <a:ext cx="968356" cy="217714"/>
          </a:xfrm>
          <a:prstGeom prst="rect">
            <a:avLst/>
          </a:prstGeom>
          <a:solidFill>
            <a:schemeClr val="accent4">
              <a:lumMod val="25000"/>
              <a:lumOff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3.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13274" y="3719286"/>
            <a:ext cx="2579443" cy="217714"/>
          </a:xfrm>
          <a:prstGeom prst="rect">
            <a:avLst/>
          </a:prstGeom>
          <a:solidFill>
            <a:srgbClr val="FEEB9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4.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605562" y="2492924"/>
            <a:ext cx="1845018" cy="217714"/>
          </a:xfrm>
          <a:prstGeom prst="rect">
            <a:avLst/>
          </a:prstGeom>
          <a:solidFill>
            <a:srgbClr val="FEEB9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4.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12798" y="2645649"/>
            <a:ext cx="1994772" cy="217714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2.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/>
          <a:srcRect l="70286" t="8014" r="19390" b="42495"/>
          <a:stretch/>
        </p:blipFill>
        <p:spPr>
          <a:xfrm>
            <a:off x="8462010" y="1462608"/>
            <a:ext cx="666750" cy="1571289"/>
          </a:xfrm>
          <a:prstGeom prst="roundRect">
            <a:avLst>
              <a:gd name="adj" fmla="val 1095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Rechteck 20"/>
          <p:cNvSpPr/>
          <p:nvPr/>
        </p:nvSpPr>
        <p:spPr>
          <a:xfrm>
            <a:off x="3842612" y="2260842"/>
            <a:ext cx="1994772" cy="217714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2.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13689" y="3011037"/>
            <a:ext cx="2353609" cy="217714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5.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8378084" y="1885422"/>
            <a:ext cx="712576" cy="217714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5.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608702" y="3060500"/>
            <a:ext cx="1537078" cy="217714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200" dirty="0">
                <a:solidFill>
                  <a:srgbClr val="FF0000"/>
                </a:solidFill>
              </a:rPr>
              <a:t>5.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71945" y="4032006"/>
            <a:ext cx="3618119" cy="6001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CH" sz="1100" dirty="0">
                <a:solidFill>
                  <a:srgbClr val="C00000"/>
                </a:solidFill>
              </a:rPr>
              <a:t>1.</a:t>
            </a:r>
            <a:r>
              <a:rPr lang="de-CH" sz="1100" dirty="0"/>
              <a:t>	Name </a:t>
            </a:r>
            <a:r>
              <a:rPr lang="de-CH" sz="1100" dirty="0" err="1"/>
              <a:t>of</a:t>
            </a:r>
            <a:r>
              <a:rPr lang="de-CH" sz="1100" dirty="0"/>
              <a:t> </a:t>
            </a:r>
            <a:r>
              <a:rPr lang="de-CH" sz="1100" dirty="0" err="1"/>
              <a:t>Jupyter</a:t>
            </a:r>
            <a:r>
              <a:rPr lang="de-CH" sz="1100" dirty="0"/>
              <a:t> Notebook</a:t>
            </a:r>
          </a:p>
          <a:p>
            <a:r>
              <a:rPr lang="de-CH" sz="1100" dirty="0">
                <a:solidFill>
                  <a:srgbClr val="C00000"/>
                </a:solidFill>
              </a:rPr>
              <a:t>2.</a:t>
            </a:r>
            <a:r>
              <a:rPr lang="de-CH" sz="1100" dirty="0"/>
              <a:t>	</a:t>
            </a:r>
            <a:r>
              <a:rPr lang="de-CH" sz="1100" dirty="0" err="1"/>
              <a:t>PermID</a:t>
            </a:r>
            <a:r>
              <a:rPr lang="de-CH" sz="1100" dirty="0"/>
              <a:t> </a:t>
            </a:r>
            <a:r>
              <a:rPr lang="de-CH" sz="1100" dirty="0" err="1"/>
              <a:t>of</a:t>
            </a:r>
            <a:r>
              <a:rPr lang="de-CH" sz="1100" dirty="0"/>
              <a:t> Dataset </a:t>
            </a:r>
            <a:r>
              <a:rPr lang="de-CH" sz="1100" dirty="0" err="1"/>
              <a:t>to</a:t>
            </a:r>
            <a:r>
              <a:rPr lang="de-CH" sz="1100" dirty="0"/>
              <a:t> </a:t>
            </a:r>
            <a:r>
              <a:rPr lang="de-CH" sz="1100" dirty="0" err="1"/>
              <a:t>process</a:t>
            </a:r>
            <a:endParaRPr lang="de-CH" sz="1100" dirty="0"/>
          </a:p>
          <a:p>
            <a:r>
              <a:rPr lang="de-CH" sz="1100" dirty="0">
                <a:solidFill>
                  <a:srgbClr val="C00000"/>
                </a:solidFill>
              </a:rPr>
              <a:t>3.</a:t>
            </a:r>
            <a:r>
              <a:rPr lang="de-CH" sz="1100" dirty="0"/>
              <a:t>	Name </a:t>
            </a:r>
            <a:r>
              <a:rPr lang="de-CH" sz="1100" dirty="0" err="1"/>
              <a:t>of</a:t>
            </a:r>
            <a:r>
              <a:rPr lang="de-CH" sz="1100" dirty="0"/>
              <a:t> Dataset with </a:t>
            </a:r>
            <a:r>
              <a:rPr lang="de-CH" sz="1100" dirty="0" err="1"/>
              <a:t>attached</a:t>
            </a:r>
            <a:r>
              <a:rPr lang="de-CH" sz="1100" dirty="0"/>
              <a:t> </a:t>
            </a:r>
            <a:r>
              <a:rPr lang="de-CH" sz="1100" dirty="0" err="1"/>
              <a:t>Jupyter</a:t>
            </a:r>
            <a:r>
              <a:rPr lang="de-CH" sz="1100" dirty="0"/>
              <a:t> Notebook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684762" y="4018909"/>
            <a:ext cx="3991238" cy="6001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CH" sz="1100" dirty="0">
                <a:solidFill>
                  <a:srgbClr val="C00000"/>
                </a:solidFill>
              </a:rPr>
              <a:t>4.</a:t>
            </a:r>
            <a:r>
              <a:rPr lang="de-CH" sz="1100" dirty="0"/>
              <a:t>	Notes in Dataset with </a:t>
            </a:r>
            <a:r>
              <a:rPr lang="de-CH" sz="1100" dirty="0" err="1"/>
              <a:t>attached</a:t>
            </a:r>
            <a:r>
              <a:rPr lang="de-CH" sz="1100" dirty="0"/>
              <a:t> </a:t>
            </a:r>
            <a:r>
              <a:rPr lang="de-CH" sz="1100" dirty="0" err="1"/>
              <a:t>Jupyter</a:t>
            </a:r>
            <a:r>
              <a:rPr lang="de-CH" sz="1100" dirty="0"/>
              <a:t> Notebook</a:t>
            </a:r>
          </a:p>
          <a:p>
            <a:r>
              <a:rPr lang="de-CH" sz="1100" dirty="0">
                <a:solidFill>
                  <a:srgbClr val="C00000"/>
                </a:solidFill>
              </a:rPr>
              <a:t>5.</a:t>
            </a:r>
            <a:r>
              <a:rPr lang="de-CH" sz="1100" dirty="0"/>
              <a:t>	</a:t>
            </a:r>
            <a:r>
              <a:rPr lang="de-CH" sz="1100" dirty="0" err="1"/>
              <a:t>HistoryID</a:t>
            </a:r>
            <a:r>
              <a:rPr lang="de-CH" sz="1100" dirty="0"/>
              <a:t> </a:t>
            </a:r>
            <a:r>
              <a:rPr lang="de-CH" sz="1100" dirty="0" err="1"/>
              <a:t>for</a:t>
            </a:r>
            <a:r>
              <a:rPr lang="de-CH" sz="1100" dirty="0"/>
              <a:t> Versioning </a:t>
            </a:r>
          </a:p>
          <a:p>
            <a:r>
              <a:rPr lang="de-CH" sz="1100" dirty="0">
                <a:solidFill>
                  <a:srgbClr val="C00000"/>
                </a:solidFill>
              </a:rPr>
              <a:t>6.</a:t>
            </a:r>
            <a:r>
              <a:rPr lang="de-CH" sz="1100" dirty="0"/>
              <a:t>	To open </a:t>
            </a:r>
            <a:r>
              <a:rPr lang="de-CH" sz="1100" dirty="0" err="1"/>
              <a:t>this</a:t>
            </a:r>
            <a:r>
              <a:rPr lang="de-CH" sz="1100" dirty="0"/>
              <a:t> </a:t>
            </a:r>
            <a:r>
              <a:rPr lang="de-CH" sz="1100" dirty="0" err="1"/>
              <a:t>Jupyter</a:t>
            </a:r>
            <a:r>
              <a:rPr lang="de-CH" sz="1100" dirty="0"/>
              <a:t> Notebook </a:t>
            </a:r>
            <a:r>
              <a:rPr lang="de-CH" sz="1100" dirty="0" err="1"/>
              <a:t>new</a:t>
            </a:r>
            <a:r>
              <a:rPr lang="de-CH" sz="1100" dirty="0"/>
              <a:t> in Workspace</a:t>
            </a:r>
            <a:endParaRPr lang="en-US" sz="1100" dirty="0"/>
          </a:p>
        </p:txBody>
      </p:sp>
      <p:sp>
        <p:nvSpPr>
          <p:cNvPr id="27" name="Ovale Legende 26"/>
          <p:cNvSpPr/>
          <p:nvPr/>
        </p:nvSpPr>
        <p:spPr>
          <a:xfrm>
            <a:off x="7330542" y="3858082"/>
            <a:ext cx="423680" cy="239745"/>
          </a:xfrm>
          <a:prstGeom prst="wedgeEllipseCallout">
            <a:avLst>
              <a:gd name="adj1" fmla="val -65796"/>
              <a:gd name="adj2" fmla="val -115489"/>
            </a:avLst>
          </a:prstGeom>
          <a:solidFill>
            <a:srgbClr val="4CD1D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de-CH" sz="900" dirty="0">
                <a:solidFill>
                  <a:srgbClr val="FF0000"/>
                </a:solidFill>
              </a:rPr>
              <a:t>6. 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44000"/>
            <a:ext cx="7250798" cy="864000"/>
          </a:xfrm>
        </p:spPr>
        <p:txBody>
          <a:bodyPr/>
          <a:lstStyle/>
          <a:p>
            <a:r>
              <a:rPr lang="de-CH" dirty="0"/>
              <a:t>Create </a:t>
            </a:r>
            <a:r>
              <a:rPr lang="de-CH" dirty="0" err="1"/>
              <a:t>existing</a:t>
            </a:r>
            <a:r>
              <a:rPr lang="de-CH" dirty="0"/>
              <a:t> </a:t>
            </a:r>
            <a:r>
              <a:rPr lang="de-CH" dirty="0" err="1"/>
              <a:t>Jupyter</a:t>
            </a:r>
            <a:r>
              <a:rPr lang="de-CH" dirty="0"/>
              <a:t> Notebook from Dataset </a:t>
            </a:r>
            <a:r>
              <a:rPr lang="de-CH" dirty="0" err="1"/>
              <a:t>attachment</a:t>
            </a:r>
            <a:r>
              <a:rPr lang="de-CH" dirty="0"/>
              <a:t>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008001"/>
            <a:ext cx="4411571" cy="3720610"/>
          </a:xfrm>
        </p:spPr>
        <p:txBody>
          <a:bodyPr>
            <a:normAutofit/>
          </a:bodyPr>
          <a:lstStyle/>
          <a:p>
            <a:r>
              <a:rPr lang="de-CH" dirty="0"/>
              <a:t>Click on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Jupyter</a:t>
            </a:r>
            <a:r>
              <a:rPr lang="de-CH" dirty="0"/>
              <a:t> </a:t>
            </a:r>
            <a:r>
              <a:rPr lang="de-CH" dirty="0" err="1"/>
              <a:t>symbol</a:t>
            </a:r>
            <a:endParaRPr lang="de-CH" dirty="0"/>
          </a:p>
          <a:p>
            <a:pPr lvl="1"/>
            <a:r>
              <a:rPr lang="de-CH" dirty="0" err="1"/>
              <a:t>Clicking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name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notebook</a:t>
            </a:r>
            <a:r>
              <a:rPr lang="de-CH" dirty="0"/>
              <a:t> will open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download</a:t>
            </a:r>
            <a:r>
              <a:rPr lang="de-CH" dirty="0"/>
              <a:t> </a:t>
            </a:r>
            <a:r>
              <a:rPr lang="de-CH" dirty="0" err="1"/>
              <a:t>dialogue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attachment</a:t>
            </a:r>
            <a:endParaRPr lang="de-CH" dirty="0"/>
          </a:p>
          <a:p>
            <a:r>
              <a:rPr lang="de-CH" dirty="0" err="1"/>
              <a:t>Keeping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History</a:t>
            </a:r>
            <a:r>
              <a:rPr lang="de-CH" dirty="0"/>
              <a:t> will make </a:t>
            </a:r>
            <a:r>
              <a:rPr lang="de-CH" dirty="0" err="1"/>
              <a:t>sure</a:t>
            </a:r>
            <a:r>
              <a:rPr lang="de-CH" dirty="0"/>
              <a:t>,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related</a:t>
            </a:r>
            <a:r>
              <a:rPr lang="de-CH" dirty="0"/>
              <a:t> </a:t>
            </a:r>
            <a:r>
              <a:rPr lang="de-CH" dirty="0" err="1"/>
              <a:t>notebooks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connected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each</a:t>
            </a:r>
            <a:r>
              <a:rPr lang="de-CH" dirty="0"/>
              <a:t> </a:t>
            </a:r>
            <a:r>
              <a:rPr lang="de-CH" dirty="0" err="1"/>
              <a:t>other</a:t>
            </a:r>
            <a:endParaRPr lang="de-CH" dirty="0"/>
          </a:p>
          <a:p>
            <a:pPr lvl="1"/>
            <a:r>
              <a:rPr lang="de-CH" dirty="0"/>
              <a:t>Via </a:t>
            </a:r>
            <a:r>
              <a:rPr lang="de-CH" dirty="0" err="1"/>
              <a:t>parent-child</a:t>
            </a:r>
            <a:r>
              <a:rPr lang="de-CH" dirty="0"/>
              <a:t> </a:t>
            </a:r>
            <a:r>
              <a:rPr lang="de-CH" dirty="0" err="1"/>
              <a:t>relation</a:t>
            </a:r>
            <a:endParaRPr lang="de-CH" dirty="0"/>
          </a:p>
          <a:p>
            <a:r>
              <a:rPr lang="de-CH" dirty="0"/>
              <a:t>Add Directory </a:t>
            </a:r>
            <a:r>
              <a:rPr lang="de-CH" dirty="0" err="1"/>
              <a:t>and</a:t>
            </a:r>
            <a:r>
              <a:rPr lang="de-CH" dirty="0"/>
              <a:t> Notebook Name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always</a:t>
            </a:r>
            <a:endParaRPr lang="de-CH" dirty="0"/>
          </a:p>
          <a:p>
            <a:endParaRPr lang="de-CH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11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570" y="1807483"/>
            <a:ext cx="3796430" cy="2121645"/>
          </a:xfrm>
          <a:prstGeom prst="roundRect">
            <a:avLst>
              <a:gd name="adj" fmla="val 322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2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37"/>
          <p:cNvGrpSpPr/>
          <p:nvPr/>
        </p:nvGrpSpPr>
        <p:grpSpPr>
          <a:xfrm>
            <a:off x="1416491" y="2141427"/>
            <a:ext cx="4397719" cy="2809164"/>
            <a:chOff x="1416491" y="2141427"/>
            <a:chExt cx="4397719" cy="2809164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2"/>
            <a:srcRect t="18740" r="18338"/>
            <a:stretch/>
          </p:blipFill>
          <p:spPr>
            <a:xfrm>
              <a:off x="2610432" y="2141427"/>
              <a:ext cx="2710689" cy="2395358"/>
            </a:xfrm>
            <a:prstGeom prst="roundRect">
              <a:avLst>
                <a:gd name="adj" fmla="val 3220"/>
              </a:avLst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Bogen 32"/>
            <p:cNvSpPr/>
            <p:nvPr/>
          </p:nvSpPr>
          <p:spPr>
            <a:xfrm rot="8180091">
              <a:off x="4634215" y="3828105"/>
              <a:ext cx="1179995" cy="1122486"/>
            </a:xfrm>
            <a:prstGeom prst="arc">
              <a:avLst>
                <a:gd name="adj1" fmla="val 14569885"/>
                <a:gd name="adj2" fmla="val 1687644"/>
              </a:avLst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1416491" y="4619320"/>
              <a:ext cx="3224918" cy="316155"/>
            </a:xfrm>
            <a:prstGeom prst="rect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de-CH" sz="1400" dirty="0">
                  <a:solidFill>
                    <a:srgbClr val="C00000"/>
                  </a:solidFill>
                </a:rPr>
                <a:t>Save </a:t>
              </a:r>
              <a:r>
                <a:rPr lang="de-CH" sz="1400" dirty="0" err="1">
                  <a:solidFill>
                    <a:srgbClr val="C00000"/>
                  </a:solidFill>
                </a:rPr>
                <a:t>changed</a:t>
              </a:r>
              <a:r>
                <a:rPr lang="de-CH" sz="1400" dirty="0">
                  <a:solidFill>
                    <a:srgbClr val="C00000"/>
                  </a:solidFill>
                </a:rPr>
                <a:t> Notebook back </a:t>
              </a:r>
              <a:r>
                <a:rPr lang="de-CH" sz="1400" dirty="0" err="1">
                  <a:solidFill>
                    <a:srgbClr val="C00000"/>
                  </a:solidFill>
                </a:rPr>
                <a:t>to</a:t>
              </a:r>
              <a:r>
                <a:rPr lang="de-CH" sz="1400" dirty="0">
                  <a:solidFill>
                    <a:srgbClr val="C00000"/>
                  </a:solidFill>
                </a:rPr>
                <a:t> openBIS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2327842" y="2291092"/>
            <a:ext cx="2408512" cy="1325657"/>
            <a:chOff x="2796577" y="4106495"/>
            <a:chExt cx="3696143" cy="2034375"/>
          </a:xfrm>
        </p:grpSpPr>
        <p:sp>
          <p:nvSpPr>
            <p:cNvPr id="26" name="Rechteck 25"/>
            <p:cNvSpPr/>
            <p:nvPr/>
          </p:nvSpPr>
          <p:spPr>
            <a:xfrm>
              <a:off x="4926365" y="4581578"/>
              <a:ext cx="1566355" cy="420877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3463159" y="4106495"/>
              <a:ext cx="1073125" cy="494133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8" name="Bogen 27"/>
            <p:cNvSpPr/>
            <p:nvPr/>
          </p:nvSpPr>
          <p:spPr>
            <a:xfrm rot="832528">
              <a:off x="2796577" y="4189991"/>
              <a:ext cx="2787436" cy="1950879"/>
            </a:xfrm>
            <a:prstGeom prst="arc">
              <a:avLst>
                <a:gd name="adj1" fmla="val 16200000"/>
                <a:gd name="adj2" fmla="val 19022154"/>
              </a:avLst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696647" y="108589"/>
            <a:ext cx="2648284" cy="1964055"/>
            <a:chOff x="2765245" y="219495"/>
            <a:chExt cx="2648284" cy="196405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5245" y="219495"/>
              <a:ext cx="2648284" cy="1964055"/>
            </a:xfrm>
            <a:prstGeom prst="roundRect">
              <a:avLst>
                <a:gd name="adj" fmla="val 3220"/>
              </a:avLst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hteck 11"/>
            <p:cNvSpPr/>
            <p:nvPr/>
          </p:nvSpPr>
          <p:spPr>
            <a:xfrm>
              <a:off x="4057650" y="1570345"/>
              <a:ext cx="850900" cy="154800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History</a:t>
            </a:r>
            <a:r>
              <a:rPr lang="de-CH" dirty="0"/>
              <a:t> ID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001" y="662940"/>
            <a:ext cx="3284419" cy="3873845"/>
          </a:xfrm>
        </p:spPr>
        <p:txBody>
          <a:bodyPr>
            <a:normAutofit fontScale="92500" lnSpcReduction="10000"/>
          </a:bodyPr>
          <a:lstStyle/>
          <a:p>
            <a:r>
              <a:rPr lang="de-CH" dirty="0"/>
              <a:t>Create a </a:t>
            </a:r>
            <a:r>
              <a:rPr lang="de-CH" dirty="0" err="1"/>
              <a:t>new</a:t>
            </a:r>
            <a:r>
              <a:rPr lang="de-CH" dirty="0"/>
              <a:t> Dataset with a </a:t>
            </a:r>
            <a:r>
              <a:rPr lang="de-CH" dirty="0" err="1"/>
              <a:t>Juypter</a:t>
            </a:r>
            <a:r>
              <a:rPr lang="de-CH" dirty="0"/>
              <a:t> Notebook will give an openBIS </a:t>
            </a:r>
            <a:r>
              <a:rPr lang="de-CH" dirty="0" err="1"/>
              <a:t>entity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type Dataset with a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PermID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 err="1"/>
              <a:t>Choosing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same </a:t>
            </a:r>
            <a:r>
              <a:rPr lang="de-CH" dirty="0" err="1"/>
              <a:t>History</a:t>
            </a:r>
            <a:r>
              <a:rPr lang="de-CH" dirty="0"/>
              <a:t> ID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Dataset will </a:t>
            </a:r>
            <a:r>
              <a:rPr lang="de-CH" dirty="0" err="1"/>
              <a:t>connect</a:t>
            </a:r>
            <a:r>
              <a:rPr lang="de-CH" dirty="0"/>
              <a:t> </a:t>
            </a:r>
            <a:r>
              <a:rPr lang="de-CH" dirty="0" err="1"/>
              <a:t>them</a:t>
            </a:r>
            <a:r>
              <a:rPr lang="de-CH" dirty="0"/>
              <a:t> in a </a:t>
            </a:r>
            <a:r>
              <a:rPr lang="de-CH" dirty="0" err="1"/>
              <a:t>parent</a:t>
            </a:r>
            <a:r>
              <a:rPr lang="de-CH" dirty="0"/>
              <a:t> </a:t>
            </a:r>
            <a:r>
              <a:rPr lang="de-CH" dirty="0" err="1"/>
              <a:t>child</a:t>
            </a:r>
            <a:r>
              <a:rPr lang="de-CH" dirty="0"/>
              <a:t> </a:t>
            </a:r>
            <a:r>
              <a:rPr lang="de-CH" dirty="0" err="1"/>
              <a:t>relation</a:t>
            </a:r>
            <a:endParaRPr lang="de-CH" dirty="0"/>
          </a:p>
          <a:p>
            <a:r>
              <a:rPr lang="de-CH" dirty="0" err="1"/>
              <a:t>It’s</a:t>
            </a:r>
            <a:r>
              <a:rPr lang="de-CH" dirty="0"/>
              <a:t> </a:t>
            </a:r>
            <a:r>
              <a:rPr lang="de-CH" dirty="0" err="1"/>
              <a:t>possible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have a versioning like </a:t>
            </a:r>
            <a:r>
              <a:rPr lang="de-CH" dirty="0" err="1"/>
              <a:t>that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12</a:t>
            </a:fld>
            <a:endParaRPr lang="de-CH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153130" y="698864"/>
            <a:ext cx="3866609" cy="3086311"/>
            <a:chOff x="5153130" y="698864"/>
            <a:chExt cx="3866609" cy="3086311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4"/>
            <a:srcRect l="1378" t="3113" r="1931" b="4132"/>
            <a:stretch/>
          </p:blipFill>
          <p:spPr>
            <a:xfrm>
              <a:off x="6446670" y="722619"/>
              <a:ext cx="2573069" cy="1350025"/>
            </a:xfrm>
            <a:prstGeom prst="roundRect">
              <a:avLst>
                <a:gd name="adj" fmla="val 3220"/>
              </a:avLst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6" name="Gruppieren 15"/>
            <p:cNvGrpSpPr/>
            <p:nvPr/>
          </p:nvGrpSpPr>
          <p:grpSpPr>
            <a:xfrm>
              <a:off x="5153130" y="698864"/>
              <a:ext cx="1929478" cy="3086311"/>
              <a:chOff x="4453729" y="502582"/>
              <a:chExt cx="2520513" cy="4266878"/>
            </a:xfrm>
          </p:grpSpPr>
          <p:sp>
            <p:nvSpPr>
              <p:cNvPr id="14" name="Bogen 13"/>
              <p:cNvSpPr/>
              <p:nvPr/>
            </p:nvSpPr>
            <p:spPr>
              <a:xfrm rot="17857330">
                <a:off x="3580547" y="1375764"/>
                <a:ext cx="4266878" cy="2520513"/>
              </a:xfrm>
              <a:prstGeom prst="arc">
                <a:avLst>
                  <a:gd name="adj1" fmla="val 16200000"/>
                  <a:gd name="adj2" fmla="val 20721395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4536284" y="2041625"/>
                <a:ext cx="102563" cy="102563"/>
              </a:xfrm>
              <a:prstGeom prst="ellipse">
                <a:avLst/>
              </a:prstGeom>
              <a:noFill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hteck 28"/>
            <p:cNvSpPr/>
            <p:nvPr/>
          </p:nvSpPr>
          <p:spPr>
            <a:xfrm rot="19383817">
              <a:off x="5384706" y="742633"/>
              <a:ext cx="693790" cy="353369"/>
            </a:xfrm>
            <a:prstGeom prst="rect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solidFill>
                    <a:srgbClr val="C00000"/>
                  </a:solidFill>
                </a:rPr>
                <a:t>Open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5528523" y="1387635"/>
            <a:ext cx="3491216" cy="3149150"/>
            <a:chOff x="5528523" y="1387635"/>
            <a:chExt cx="3491216" cy="3149150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5"/>
            <a:srcRect l="6725"/>
            <a:stretch/>
          </p:blipFill>
          <p:spPr>
            <a:xfrm>
              <a:off x="5660699" y="2431089"/>
              <a:ext cx="3359040" cy="2105696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Bogen 16"/>
            <p:cNvSpPr/>
            <p:nvPr/>
          </p:nvSpPr>
          <p:spPr>
            <a:xfrm rot="4808559">
              <a:off x="5312040" y="1604118"/>
              <a:ext cx="1553774" cy="1120807"/>
            </a:xfrm>
            <a:prstGeom prst="arc">
              <a:avLst>
                <a:gd name="adj1" fmla="val 16200000"/>
                <a:gd name="adj2" fmla="val 18114326"/>
              </a:avLst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6694800" y="2102136"/>
              <a:ext cx="2258700" cy="242811"/>
            </a:xfrm>
            <a:prstGeom prst="rect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de-CH" sz="1600" dirty="0">
                  <a:solidFill>
                    <a:srgbClr val="C00000"/>
                  </a:solidFill>
                </a:rPr>
                <a:t>Keep </a:t>
              </a:r>
              <a:r>
                <a:rPr lang="de-CH" sz="1600" dirty="0" err="1">
                  <a:solidFill>
                    <a:srgbClr val="C00000"/>
                  </a:solidFill>
                </a:rPr>
                <a:t>History</a:t>
              </a:r>
              <a:r>
                <a:rPr lang="de-CH" sz="1600" dirty="0">
                  <a:solidFill>
                    <a:srgbClr val="C00000"/>
                  </a:solidFill>
                </a:rPr>
                <a:t> </a:t>
              </a:r>
              <a:r>
                <a:rPr lang="de-CH" sz="1600" dirty="0" err="1">
                  <a:solidFill>
                    <a:srgbClr val="C00000"/>
                  </a:solidFill>
                </a:rPr>
                <a:t>and</a:t>
              </a:r>
              <a:r>
                <a:rPr lang="de-CH" sz="1600" dirty="0">
                  <a:solidFill>
                    <a:srgbClr val="C00000"/>
                  </a:solidFill>
                </a:rPr>
                <a:t> </a:t>
              </a:r>
              <a:r>
                <a:rPr lang="de-CH" sz="1600" dirty="0" err="1">
                  <a:solidFill>
                    <a:srgbClr val="C00000"/>
                  </a:solidFill>
                </a:rPr>
                <a:t>Accept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6" name="Rechteck 35"/>
          <p:cNvSpPr/>
          <p:nvPr/>
        </p:nvSpPr>
        <p:spPr>
          <a:xfrm>
            <a:off x="4162392" y="2273011"/>
            <a:ext cx="1041541" cy="316155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rgbClr val="C00000"/>
                </a:solidFill>
              </a:rPr>
              <a:t>Versioning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4325352" y="767319"/>
            <a:ext cx="3924745" cy="1961352"/>
            <a:chOff x="-2366010" y="-1072579"/>
            <a:chExt cx="9738360" cy="4866648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2"/>
            <a:srcRect l="1632" r="4631" b="92070"/>
            <a:stretch/>
          </p:blipFill>
          <p:spPr>
            <a:xfrm>
              <a:off x="-2366010" y="-1072579"/>
              <a:ext cx="9723120" cy="469049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2"/>
            <a:srcRect l="1558" t="25229" r="4559"/>
            <a:stretch/>
          </p:blipFill>
          <p:spPr>
            <a:xfrm>
              <a:off x="-2366010" y="-628650"/>
              <a:ext cx="9738360" cy="4422719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here</a:t>
            </a:r>
            <a:r>
              <a:rPr lang="de-CH" dirty="0"/>
              <a:t>: </a:t>
            </a:r>
            <a:r>
              <a:rPr lang="de-CH" dirty="0" err="1"/>
              <a:t>example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plot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13</a:t>
            </a:fld>
            <a:endParaRPr lang="de-CH"/>
          </a:p>
        </p:txBody>
      </p:sp>
      <p:grpSp>
        <p:nvGrpSpPr>
          <p:cNvPr id="26" name="Gruppieren 25"/>
          <p:cNvGrpSpPr/>
          <p:nvPr/>
        </p:nvGrpSpPr>
        <p:grpSpPr>
          <a:xfrm>
            <a:off x="594890" y="756339"/>
            <a:ext cx="3895543" cy="3757391"/>
            <a:chOff x="9500461" y="-6214361"/>
            <a:chExt cx="9665901" cy="9323107"/>
          </a:xfrm>
        </p:grpSpPr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0461" y="-6214361"/>
              <a:ext cx="9648825" cy="4010025"/>
            </a:xfrm>
            <a:prstGeom prst="rect">
              <a:avLst/>
            </a:prstGeom>
          </p:spPr>
        </p:pic>
        <p:grpSp>
          <p:nvGrpSpPr>
            <p:cNvPr id="25" name="Gruppieren 24"/>
            <p:cNvGrpSpPr/>
            <p:nvPr/>
          </p:nvGrpSpPr>
          <p:grpSpPr>
            <a:xfrm>
              <a:off x="9552716" y="-2211719"/>
              <a:ext cx="9613646" cy="5320465"/>
              <a:chOff x="6330409" y="414337"/>
              <a:chExt cx="9613646" cy="5320465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 rotWithShape="1">
              <a:blip r:embed="rId4"/>
              <a:srcRect l="1301" t="34785" r="3667"/>
              <a:stretch/>
            </p:blipFill>
            <p:spPr>
              <a:xfrm>
                <a:off x="6330409" y="1318259"/>
                <a:ext cx="9567877" cy="4416543"/>
              </a:xfrm>
              <a:prstGeom prst="rect">
                <a:avLst/>
              </a:prstGeom>
            </p:spPr>
          </p:pic>
          <p:pic>
            <p:nvPicPr>
              <p:cNvPr id="23" name="Grafik 22"/>
              <p:cNvPicPr>
                <a:picLocks noChangeAspect="1"/>
              </p:cNvPicPr>
              <p:nvPr/>
            </p:nvPicPr>
            <p:blipFill rotWithShape="1">
              <a:blip r:embed="rId4"/>
              <a:srcRect l="1613" r="3212" b="86662"/>
              <a:stretch/>
            </p:blipFill>
            <p:spPr>
              <a:xfrm>
                <a:off x="6361918" y="414337"/>
                <a:ext cx="9582137" cy="903287"/>
              </a:xfrm>
              <a:prstGeom prst="rect">
                <a:avLst/>
              </a:prstGeom>
            </p:spPr>
          </p:pic>
        </p:grpSp>
      </p:grp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5"/>
          <a:srcRect l="2410" t="8543" r="5587"/>
          <a:stretch/>
        </p:blipFill>
        <p:spPr>
          <a:xfrm>
            <a:off x="4510088" y="2728671"/>
            <a:ext cx="3738630" cy="18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/>
              <a:t>Questions</a:t>
            </a:r>
            <a:r>
              <a:rPr lang="de-CH" dirty="0"/>
              <a:t>?</a:t>
            </a:r>
            <a:r>
              <a:rPr lang="en-US" dirty="0">
                <a:solidFill>
                  <a:srgbClr val="212529"/>
                </a:solidFill>
                <a:latin typeface="-apple-system"/>
              </a:rPr>
              <a:t> </a:t>
            </a:r>
            <a:br>
              <a:rPr lang="en-US" dirty="0">
                <a:solidFill>
                  <a:srgbClr val="212529"/>
                </a:solidFill>
                <a:latin typeface="-apple-system"/>
              </a:rPr>
            </a:br>
            <a:r>
              <a:rPr lang="en-US" dirty="0">
                <a:solidFill>
                  <a:srgbClr val="212529"/>
                </a:solidFill>
                <a:latin typeface="-apple-system"/>
              </a:rPr>
              <a:t/>
            </a:r>
            <a:br>
              <a:rPr lang="en-US" dirty="0">
                <a:solidFill>
                  <a:srgbClr val="212529"/>
                </a:solidFill>
                <a:latin typeface="-apple-system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600" dirty="0"/>
              <a:t>openBIS</a:t>
            </a:r>
          </a:p>
          <a:p>
            <a:pPr lvl="1"/>
            <a:r>
              <a:rPr lang="de-CH" sz="1400" dirty="0"/>
              <a:t>Instance Admin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your</a:t>
            </a:r>
            <a:r>
              <a:rPr lang="de-CH" sz="1400" dirty="0"/>
              <a:t> </a:t>
            </a:r>
            <a:r>
              <a:rPr lang="de-CH" sz="1400" dirty="0" err="1"/>
              <a:t>group</a:t>
            </a:r>
            <a:r>
              <a:rPr lang="de-CH" sz="1400" dirty="0"/>
              <a:t> </a:t>
            </a:r>
            <a:r>
              <a:rPr lang="de-CH" sz="1400" dirty="0" err="1"/>
              <a:t>if</a:t>
            </a:r>
            <a:r>
              <a:rPr lang="de-CH" sz="1400" dirty="0"/>
              <a:t> </a:t>
            </a:r>
            <a:r>
              <a:rPr lang="de-CH" sz="1400" dirty="0" err="1"/>
              <a:t>you</a:t>
            </a:r>
            <a:r>
              <a:rPr lang="de-CH" sz="1400" dirty="0"/>
              <a:t> </a:t>
            </a:r>
            <a:r>
              <a:rPr lang="de-CH" sz="1400" dirty="0" err="1"/>
              <a:t>are</a:t>
            </a:r>
            <a:r>
              <a:rPr lang="de-CH" sz="1400" dirty="0"/>
              <a:t> a </a:t>
            </a:r>
            <a:r>
              <a:rPr lang="de-CH" sz="1400" dirty="0" smtClean="0"/>
              <a:t>User @ Empa</a:t>
            </a:r>
            <a:endParaRPr lang="de-CH" sz="1400" dirty="0"/>
          </a:p>
          <a:p>
            <a:pPr lvl="1"/>
            <a:r>
              <a:rPr lang="en-US" sz="1400" dirty="0">
                <a:hlinkClick r:id="rId2"/>
              </a:rPr>
              <a:t>openBIS-support@empa.ch</a:t>
            </a:r>
            <a:r>
              <a:rPr lang="en-US" sz="1400" dirty="0"/>
              <a:t> if you are an </a:t>
            </a:r>
            <a:r>
              <a:rPr lang="en-US" sz="1400" dirty="0" smtClean="0"/>
              <a:t>Instance Admin @ </a:t>
            </a:r>
            <a:r>
              <a:rPr lang="en-US" sz="1400" dirty="0" err="1" smtClean="0"/>
              <a:t>Empa</a:t>
            </a:r>
            <a:endParaRPr lang="de-CH" sz="1400" dirty="0"/>
          </a:p>
          <a:p>
            <a:pPr lvl="1"/>
            <a:r>
              <a:rPr lang="de-CH" sz="1400" dirty="0"/>
              <a:t>OpenBIS </a:t>
            </a:r>
            <a:r>
              <a:rPr lang="de-CH" sz="1400" dirty="0" err="1"/>
              <a:t>documentation</a:t>
            </a:r>
            <a:r>
              <a:rPr lang="de-CH" sz="1400" dirty="0"/>
              <a:t> </a:t>
            </a:r>
            <a:r>
              <a:rPr lang="de-CH" sz="1400" dirty="0" err="1"/>
              <a:t>for</a:t>
            </a:r>
            <a:r>
              <a:rPr lang="de-CH" sz="1400" dirty="0"/>
              <a:t> Empa </a:t>
            </a:r>
            <a:r>
              <a:rPr lang="de-CH" sz="1400" dirty="0" err="1" smtClean="0"/>
              <a:t>specific</a:t>
            </a:r>
            <a:r>
              <a:rPr lang="de-CH" sz="1400" dirty="0" smtClean="0"/>
              <a:t> </a:t>
            </a:r>
            <a:r>
              <a:rPr lang="de-CH" sz="1400" dirty="0" err="1" smtClean="0"/>
              <a:t>cases</a:t>
            </a:r>
            <a:r>
              <a:rPr lang="de-CH" sz="1400" dirty="0" smtClean="0"/>
              <a:t> </a:t>
            </a:r>
            <a:r>
              <a:rPr lang="de-CH" sz="1400" dirty="0" smtClean="0">
                <a:hlinkClick r:id="rId3"/>
              </a:rPr>
              <a:t>https</a:t>
            </a:r>
            <a:r>
              <a:rPr lang="de-CH" sz="1400" dirty="0">
                <a:hlinkClick r:id="rId3"/>
              </a:rPr>
              <a:t>://scientificit.empa.ch/openbis/</a:t>
            </a:r>
            <a:endParaRPr lang="de-CH" sz="1400" dirty="0"/>
          </a:p>
          <a:p>
            <a:pPr lvl="1"/>
            <a:r>
              <a:rPr lang="de-CH" sz="1400" dirty="0"/>
              <a:t>Official OpenBIS </a:t>
            </a:r>
            <a:r>
              <a:rPr lang="de-CH" sz="1400" dirty="0" err="1"/>
              <a:t>page</a:t>
            </a:r>
            <a:r>
              <a:rPr lang="de-CH" sz="1400" dirty="0"/>
              <a:t> from ETH </a:t>
            </a:r>
            <a:r>
              <a:rPr lang="de-CH" sz="1400" dirty="0">
                <a:hlinkClick r:id="rId4"/>
              </a:rPr>
              <a:t>https://openbis.ch/</a:t>
            </a:r>
            <a:r>
              <a:rPr lang="de-CH" sz="1400" dirty="0"/>
              <a:t> </a:t>
            </a:r>
          </a:p>
          <a:p>
            <a:r>
              <a:rPr lang="de-CH" sz="1600" dirty="0"/>
              <a:t>Python</a:t>
            </a:r>
          </a:p>
          <a:p>
            <a:pPr lvl="1"/>
            <a:r>
              <a:rPr lang="de-CH" sz="1400" dirty="0" err="1"/>
              <a:t>We</a:t>
            </a:r>
            <a:r>
              <a:rPr lang="de-CH" sz="1400" dirty="0"/>
              <a:t> </a:t>
            </a:r>
            <a:r>
              <a:rPr lang="de-CH" sz="1400" dirty="0" err="1"/>
              <a:t>are</a:t>
            </a:r>
            <a:r>
              <a:rPr lang="de-CH" sz="1400" dirty="0"/>
              <a:t> currently </a:t>
            </a:r>
            <a:r>
              <a:rPr lang="de-CH" sz="1400" dirty="0" err="1"/>
              <a:t>building</a:t>
            </a:r>
            <a:r>
              <a:rPr lang="de-CH" sz="1400" dirty="0"/>
              <a:t> </a:t>
            </a:r>
            <a:r>
              <a:rPr lang="de-CH" sz="1400" dirty="0" err="1"/>
              <a:t>up</a:t>
            </a:r>
            <a:r>
              <a:rPr lang="de-CH" sz="1400" dirty="0"/>
              <a:t> P</a:t>
            </a:r>
            <a:r>
              <a:rPr lang="de-CH" sz="1400" dirty="0" smtClean="0"/>
              <a:t>ython </a:t>
            </a:r>
            <a:r>
              <a:rPr lang="de-CH" sz="1400" dirty="0" err="1"/>
              <a:t>H</a:t>
            </a:r>
            <a:r>
              <a:rPr lang="de-CH" sz="1400" dirty="0" err="1" smtClean="0"/>
              <a:t>ours</a:t>
            </a:r>
            <a:r>
              <a:rPr lang="de-CH" sz="1400" dirty="0" smtClean="0"/>
              <a:t> at Empa </a:t>
            </a:r>
            <a:r>
              <a:rPr lang="de-CH" sz="1400" dirty="0" err="1" smtClean="0"/>
              <a:t>for</a:t>
            </a:r>
            <a:r>
              <a:rPr lang="de-CH" sz="1400" dirty="0" smtClean="0"/>
              <a:t> </a:t>
            </a:r>
            <a:r>
              <a:rPr lang="de-CH" sz="1400" dirty="0" err="1" smtClean="0"/>
              <a:t>support</a:t>
            </a:r>
            <a:r>
              <a:rPr lang="de-CH" sz="1400" dirty="0" smtClean="0"/>
              <a:t> </a:t>
            </a:r>
            <a:r>
              <a:rPr lang="de-CH" sz="1400" dirty="0" err="1" smtClean="0"/>
              <a:t>regarding</a:t>
            </a:r>
            <a:r>
              <a:rPr lang="de-CH" sz="1400" dirty="0" smtClean="0"/>
              <a:t> </a:t>
            </a:r>
            <a:r>
              <a:rPr lang="de-CH" sz="1400" dirty="0" err="1" smtClean="0"/>
              <a:t>programing</a:t>
            </a:r>
            <a:r>
              <a:rPr lang="de-CH" sz="1400" dirty="0" smtClean="0"/>
              <a:t> with </a:t>
            </a:r>
            <a:r>
              <a:rPr lang="de-CH" sz="1400" dirty="0" err="1" smtClean="0"/>
              <a:t>python</a:t>
            </a:r>
            <a:r>
              <a:rPr lang="de-CH" sz="1400" dirty="0" smtClean="0"/>
              <a:t> – More </a:t>
            </a:r>
            <a:r>
              <a:rPr lang="de-CH" sz="1400" dirty="0" err="1" smtClean="0"/>
              <a:t>information</a:t>
            </a:r>
            <a:r>
              <a:rPr lang="de-CH" sz="1400" dirty="0" smtClean="0"/>
              <a:t> will </a:t>
            </a:r>
            <a:r>
              <a:rPr lang="de-CH" sz="1400" dirty="0"/>
              <a:t>follow </a:t>
            </a:r>
            <a:r>
              <a:rPr lang="de-CH" sz="1400"/>
              <a:t>(</a:t>
            </a:r>
            <a:r>
              <a:rPr lang="de-CH" sz="1400" smtClean="0">
                <a:hlinkClick r:id="rId5"/>
              </a:rPr>
              <a:t>edoardo.baldi@empa.ch</a:t>
            </a:r>
            <a:r>
              <a:rPr lang="de-CH" sz="1400" smtClean="0"/>
              <a:t> ) </a:t>
            </a:r>
            <a:endParaRPr lang="de-CH" sz="1400" dirty="0" smtClean="0"/>
          </a:p>
          <a:p>
            <a:r>
              <a:rPr lang="de-CH" sz="1600" dirty="0" smtClean="0"/>
              <a:t>Scientific </a:t>
            </a:r>
            <a:r>
              <a:rPr lang="de-CH" sz="1600" dirty="0"/>
              <a:t>IT</a:t>
            </a:r>
          </a:p>
          <a:p>
            <a:pPr lvl="1"/>
            <a:r>
              <a:rPr lang="de-CH" sz="1400" dirty="0"/>
              <a:t>Webpage </a:t>
            </a:r>
            <a:r>
              <a:rPr lang="de-CH" sz="1400" dirty="0" err="1"/>
              <a:t>for</a:t>
            </a:r>
            <a:r>
              <a:rPr lang="de-CH" sz="1400" dirty="0"/>
              <a:t> </a:t>
            </a:r>
            <a:r>
              <a:rPr lang="de-CH" sz="1400" dirty="0" err="1"/>
              <a:t>scientifit</a:t>
            </a:r>
            <a:r>
              <a:rPr lang="de-CH" sz="1400" dirty="0"/>
              <a:t> IT just </a:t>
            </a:r>
            <a:r>
              <a:rPr lang="de-CH" sz="1400" dirty="0" err="1"/>
              <a:t>launched</a:t>
            </a:r>
            <a:endParaRPr lang="de-CH" sz="1400" dirty="0"/>
          </a:p>
          <a:p>
            <a:pPr lvl="1"/>
            <a:r>
              <a:rPr lang="de-CH" sz="1400" dirty="0">
                <a:hlinkClick r:id="rId6"/>
              </a:rPr>
              <a:t>https://scientificit.empa.ch/</a:t>
            </a:r>
            <a:r>
              <a:rPr lang="de-CH" sz="1400" dirty="0"/>
              <a:t> (Webpage still </a:t>
            </a:r>
            <a:r>
              <a:rPr lang="de-CH" sz="1400" dirty="0" err="1"/>
              <a:t>under</a:t>
            </a:r>
            <a:r>
              <a:rPr lang="de-CH" sz="1400" dirty="0"/>
              <a:t> </a:t>
            </a:r>
            <a:r>
              <a:rPr lang="de-CH" sz="1400" dirty="0" err="1"/>
              <a:t>construction</a:t>
            </a:r>
            <a:r>
              <a:rPr lang="de-CH" sz="1400" dirty="0"/>
              <a:t>)</a:t>
            </a:r>
          </a:p>
          <a:p>
            <a:endParaRPr lang="en-US" dirty="0"/>
          </a:p>
          <a:p>
            <a:pPr lvl="1"/>
            <a:endParaRPr lang="de-CH" dirty="0"/>
          </a:p>
          <a:p>
            <a:endParaRPr lang="de-CH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91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8123" t="4192" r="3913" b="1750"/>
          <a:stretch/>
        </p:blipFill>
        <p:spPr>
          <a:xfrm>
            <a:off x="4851166" y="702121"/>
            <a:ext cx="1663386" cy="1703201"/>
          </a:xfrm>
          <a:prstGeom prst="roundRect">
            <a:avLst>
              <a:gd name="adj" fmla="val 322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Four</a:t>
            </a:r>
            <a:r>
              <a:rPr lang="de-CH" dirty="0"/>
              <a:t> </a:t>
            </a:r>
            <a:r>
              <a:rPr lang="de-CH" dirty="0" err="1"/>
              <a:t>ways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find </a:t>
            </a:r>
            <a:r>
              <a:rPr lang="de-CH" dirty="0" err="1"/>
              <a:t>Jupyter</a:t>
            </a:r>
            <a:r>
              <a:rPr lang="de-CH" dirty="0"/>
              <a:t> in openBIS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5451" y="1591667"/>
            <a:ext cx="4233540" cy="1013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2. </a:t>
            </a:r>
            <a:r>
              <a:rPr lang="de-CH" sz="1800" dirty="0"/>
              <a:t>New </a:t>
            </a:r>
            <a:r>
              <a:rPr lang="de-CH" sz="1800" dirty="0" err="1"/>
              <a:t>Jupyter</a:t>
            </a:r>
            <a:r>
              <a:rPr lang="de-CH" sz="1800" dirty="0"/>
              <a:t> Notebook</a:t>
            </a:r>
          </a:p>
          <a:p>
            <a:pPr marL="457200" lvl="1" indent="0">
              <a:buNone/>
            </a:pPr>
            <a:r>
              <a:rPr lang="de-CH" sz="1400" dirty="0"/>
              <a:t>To </a:t>
            </a:r>
            <a:r>
              <a:rPr lang="de-CH" sz="1400" dirty="0" err="1"/>
              <a:t>create</a:t>
            </a:r>
            <a:r>
              <a:rPr lang="de-CH" sz="1400" dirty="0"/>
              <a:t> a </a:t>
            </a:r>
            <a:r>
              <a:rPr lang="de-CH" sz="1400" dirty="0" err="1"/>
              <a:t>new</a:t>
            </a:r>
            <a:r>
              <a:rPr lang="de-CH" sz="1400" dirty="0"/>
              <a:t> </a:t>
            </a:r>
            <a:r>
              <a:rPr lang="de-CH" sz="1400" dirty="0" err="1"/>
              <a:t>jupyter</a:t>
            </a:r>
            <a:r>
              <a:rPr lang="de-CH" sz="1400" dirty="0"/>
              <a:t> </a:t>
            </a:r>
            <a:r>
              <a:rPr lang="de-CH" sz="1400" dirty="0" err="1"/>
              <a:t>notebook</a:t>
            </a:r>
            <a:r>
              <a:rPr lang="de-CH" sz="1400" dirty="0"/>
              <a:t> with </a:t>
            </a:r>
            <a:r>
              <a:rPr lang="de-CH" sz="1400" dirty="0" err="1"/>
              <a:t>any</a:t>
            </a:r>
            <a:r>
              <a:rPr lang="de-CH" sz="1400" dirty="0"/>
              <a:t> </a:t>
            </a:r>
            <a:r>
              <a:rPr lang="de-CH" sz="1400" dirty="0" err="1"/>
              <a:t>data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choose</a:t>
            </a:r>
            <a:endParaRPr lang="de-CH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2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3088" t="1461" r="3197" b="14308"/>
          <a:stretch/>
        </p:blipFill>
        <p:spPr>
          <a:xfrm>
            <a:off x="5171206" y="2463098"/>
            <a:ext cx="3479411" cy="2179352"/>
          </a:xfrm>
          <a:prstGeom prst="roundRect">
            <a:avLst>
              <a:gd name="adj" fmla="val 322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uppieren 17"/>
          <p:cNvGrpSpPr/>
          <p:nvPr/>
        </p:nvGrpSpPr>
        <p:grpSpPr>
          <a:xfrm>
            <a:off x="4870131" y="1960056"/>
            <a:ext cx="1316540" cy="261610"/>
            <a:chOff x="4977333" y="1833935"/>
            <a:chExt cx="1316540" cy="261610"/>
          </a:xfrm>
        </p:grpSpPr>
        <p:sp>
          <p:nvSpPr>
            <p:cNvPr id="13" name="Rechteck 12"/>
            <p:cNvSpPr/>
            <p:nvPr/>
          </p:nvSpPr>
          <p:spPr>
            <a:xfrm>
              <a:off x="4989787" y="1849885"/>
              <a:ext cx="1304086" cy="204311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977333" y="1833935"/>
              <a:ext cx="2920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1.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870131" y="2182306"/>
            <a:ext cx="1315472" cy="253916"/>
            <a:chOff x="4977333" y="2056185"/>
            <a:chExt cx="1315472" cy="253916"/>
          </a:xfrm>
        </p:grpSpPr>
        <p:sp>
          <p:nvSpPr>
            <p:cNvPr id="12" name="Rechteck 11"/>
            <p:cNvSpPr/>
            <p:nvPr/>
          </p:nvSpPr>
          <p:spPr>
            <a:xfrm>
              <a:off x="4988719" y="2080418"/>
              <a:ext cx="1304086" cy="204311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CH" sz="1400" dirty="0"/>
                <a:t> </a:t>
              </a:r>
              <a:endParaRPr lang="en-US" sz="14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977333" y="2056185"/>
              <a:ext cx="28725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2.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7095171" y="3293556"/>
            <a:ext cx="693217" cy="253916"/>
            <a:chOff x="6882333" y="3167435"/>
            <a:chExt cx="693217" cy="253916"/>
          </a:xfrm>
        </p:grpSpPr>
        <p:sp>
          <p:nvSpPr>
            <p:cNvPr id="14" name="Rechteck 13"/>
            <p:cNvSpPr/>
            <p:nvPr/>
          </p:nvSpPr>
          <p:spPr>
            <a:xfrm>
              <a:off x="6921500" y="3204641"/>
              <a:ext cx="654050" cy="179909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CH" sz="1400" dirty="0"/>
                <a:t> </a:t>
              </a:r>
              <a:endParaRPr lang="en-US" sz="1400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882333" y="3167435"/>
              <a:ext cx="28725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05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3.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1" name="Inhaltsplatzhalter 2"/>
          <p:cNvSpPr txBox="1">
            <a:spLocks/>
          </p:cNvSpPr>
          <p:nvPr/>
        </p:nvSpPr>
        <p:spPr>
          <a:xfrm>
            <a:off x="465451" y="2407347"/>
            <a:ext cx="4233540" cy="1250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336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288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CH" sz="1800" b="1" dirty="0"/>
              <a:t>From Experiment/Object:</a:t>
            </a:r>
          </a:p>
          <a:p>
            <a:pPr marL="0" indent="0">
              <a:buNone/>
            </a:pPr>
            <a:r>
              <a:rPr lang="de-CH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3. </a:t>
            </a:r>
            <a:r>
              <a:rPr lang="de-CH" sz="1800" dirty="0"/>
              <a:t>New </a:t>
            </a:r>
            <a:r>
              <a:rPr lang="de-CH" sz="1800" dirty="0" err="1"/>
              <a:t>Jupyter</a:t>
            </a:r>
            <a:r>
              <a:rPr lang="de-CH" sz="1800" dirty="0"/>
              <a:t> Notebook</a:t>
            </a:r>
          </a:p>
          <a:p>
            <a:pPr marL="399600" lvl="1" indent="0">
              <a:buNone/>
            </a:pPr>
            <a:r>
              <a:rPr lang="de-CH" sz="1400" dirty="0"/>
              <a:t>To </a:t>
            </a:r>
            <a:r>
              <a:rPr lang="de-CH" sz="1400" dirty="0" err="1"/>
              <a:t>create</a:t>
            </a:r>
            <a:r>
              <a:rPr lang="de-CH" sz="1400" dirty="0"/>
              <a:t> a </a:t>
            </a:r>
            <a:r>
              <a:rPr lang="de-CH" sz="1400" dirty="0" err="1"/>
              <a:t>new</a:t>
            </a:r>
            <a:r>
              <a:rPr lang="de-CH" sz="1400" dirty="0"/>
              <a:t> </a:t>
            </a:r>
            <a:r>
              <a:rPr lang="de-CH" sz="1400" dirty="0" err="1"/>
              <a:t>jupyter</a:t>
            </a:r>
            <a:r>
              <a:rPr lang="de-CH" sz="1400" dirty="0"/>
              <a:t> Notebook with </a:t>
            </a:r>
            <a:r>
              <a:rPr lang="de-CH" sz="1400" dirty="0" err="1"/>
              <a:t>data</a:t>
            </a:r>
            <a:r>
              <a:rPr lang="de-CH" sz="1400" dirty="0"/>
              <a:t> from </a:t>
            </a:r>
            <a:r>
              <a:rPr lang="de-CH" sz="1400" dirty="0" err="1"/>
              <a:t>experiment</a:t>
            </a:r>
            <a:r>
              <a:rPr lang="de-CH" sz="1400" dirty="0"/>
              <a:t>/</a:t>
            </a:r>
            <a:r>
              <a:rPr lang="de-CH" sz="1400" dirty="0" err="1"/>
              <a:t>object</a:t>
            </a:r>
            <a:r>
              <a:rPr lang="de-CH" sz="1400" dirty="0"/>
              <a:t> </a:t>
            </a:r>
            <a:r>
              <a:rPr lang="de-CH" sz="1400" dirty="0" err="1"/>
              <a:t>already</a:t>
            </a:r>
            <a:r>
              <a:rPr lang="de-CH" sz="1400" dirty="0"/>
              <a:t> </a:t>
            </a:r>
            <a:r>
              <a:rPr lang="de-CH" sz="1400" dirty="0" err="1"/>
              <a:t>chosen</a:t>
            </a:r>
            <a:endParaRPr lang="de-CH" sz="1400" dirty="0"/>
          </a:p>
        </p:txBody>
      </p:sp>
      <p:sp>
        <p:nvSpPr>
          <p:cNvPr id="22" name="Inhaltsplatzhalter 2"/>
          <p:cNvSpPr txBox="1">
            <a:spLocks/>
          </p:cNvSpPr>
          <p:nvPr/>
        </p:nvSpPr>
        <p:spPr>
          <a:xfrm>
            <a:off x="449928" y="712595"/>
            <a:ext cx="4401238" cy="1080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336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288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CH" sz="1800" b="1" dirty="0"/>
              <a:t>Utilities:</a:t>
            </a:r>
          </a:p>
          <a:p>
            <a:pPr marL="0" indent="0">
              <a:buNone/>
            </a:pPr>
            <a:r>
              <a:rPr lang="de-CH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1. </a:t>
            </a:r>
            <a:r>
              <a:rPr lang="de-CH" sz="1800" dirty="0" err="1"/>
              <a:t>Jupyter</a:t>
            </a:r>
            <a:r>
              <a:rPr lang="de-CH" sz="1800" dirty="0"/>
              <a:t> Workspace</a:t>
            </a:r>
          </a:p>
          <a:p>
            <a:pPr marL="457200" lvl="1" indent="0">
              <a:buNone/>
            </a:pPr>
            <a:r>
              <a:rPr lang="de-CH" sz="1400" dirty="0"/>
              <a:t>To open </a:t>
            </a:r>
            <a:r>
              <a:rPr lang="de-CH" sz="1400" dirty="0" err="1"/>
              <a:t>your</a:t>
            </a:r>
            <a:r>
              <a:rPr lang="de-CH" sz="1400" dirty="0"/>
              <a:t> </a:t>
            </a:r>
            <a:r>
              <a:rPr lang="de-CH" sz="1400" dirty="0" err="1"/>
              <a:t>workspace</a:t>
            </a:r>
            <a:r>
              <a:rPr lang="de-CH" sz="1400" dirty="0"/>
              <a:t> with </a:t>
            </a:r>
            <a:r>
              <a:rPr lang="de-CH" sz="1400" dirty="0" err="1"/>
              <a:t>directories</a:t>
            </a:r>
            <a:endParaRPr lang="de-CH" sz="1400" dirty="0"/>
          </a:p>
        </p:txBody>
      </p:sp>
      <p:sp>
        <p:nvSpPr>
          <p:cNvPr id="26" name="Inhaltsplatzhalter 2"/>
          <p:cNvSpPr txBox="1">
            <a:spLocks/>
          </p:cNvSpPr>
          <p:nvPr/>
        </p:nvSpPr>
        <p:spPr>
          <a:xfrm>
            <a:off x="466502" y="3547472"/>
            <a:ext cx="4233540" cy="1094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336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288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de-CH" sz="3300" b="1" dirty="0"/>
              <a:t>From Dataset with Notebook</a:t>
            </a:r>
          </a:p>
          <a:p>
            <a:pPr marL="0" indent="0">
              <a:buNone/>
            </a:pPr>
            <a:r>
              <a:rPr lang="de-CH" sz="3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4. </a:t>
            </a:r>
            <a:r>
              <a:rPr lang="de-CH" sz="3300" dirty="0" err="1"/>
              <a:t>Existing</a:t>
            </a:r>
            <a:r>
              <a:rPr lang="de-CH" sz="3300" dirty="0"/>
              <a:t> </a:t>
            </a:r>
            <a:r>
              <a:rPr lang="de-CH" sz="3300" dirty="0" err="1"/>
              <a:t>Jupyter</a:t>
            </a:r>
            <a:r>
              <a:rPr lang="de-CH" sz="3300" dirty="0"/>
              <a:t> Notebook</a:t>
            </a:r>
          </a:p>
          <a:p>
            <a:pPr marL="399600" lvl="1" indent="0">
              <a:buNone/>
            </a:pPr>
            <a:r>
              <a:rPr lang="de-CH" sz="2500" dirty="0"/>
              <a:t>Click on </a:t>
            </a:r>
            <a:r>
              <a:rPr lang="de-CH" sz="2500" dirty="0" err="1"/>
              <a:t>the</a:t>
            </a:r>
            <a:r>
              <a:rPr lang="de-CH" sz="2500" dirty="0"/>
              <a:t> </a:t>
            </a:r>
            <a:r>
              <a:rPr lang="de-CH" sz="2500" dirty="0" err="1"/>
              <a:t>black</a:t>
            </a:r>
            <a:r>
              <a:rPr lang="de-CH" sz="2500" dirty="0"/>
              <a:t> </a:t>
            </a:r>
            <a:r>
              <a:rPr lang="de-CH" sz="2500" dirty="0" err="1"/>
              <a:t>jupyter</a:t>
            </a:r>
            <a:r>
              <a:rPr lang="de-CH" sz="2500" dirty="0"/>
              <a:t> </a:t>
            </a:r>
            <a:r>
              <a:rPr lang="de-CH" sz="2500" dirty="0" err="1"/>
              <a:t>icon</a:t>
            </a:r>
            <a:r>
              <a:rPr lang="de-CH" sz="2500" dirty="0"/>
              <a:t> </a:t>
            </a:r>
            <a:r>
              <a:rPr lang="de-CH" sz="2500" dirty="0" err="1"/>
              <a:t>to</a:t>
            </a:r>
            <a:r>
              <a:rPr lang="de-CH" sz="2500" dirty="0"/>
              <a:t> open in </a:t>
            </a:r>
            <a:r>
              <a:rPr lang="de-CH" sz="2500" dirty="0" err="1"/>
              <a:t>your</a:t>
            </a:r>
            <a:r>
              <a:rPr lang="de-CH" sz="2500" dirty="0"/>
              <a:t> </a:t>
            </a:r>
            <a:r>
              <a:rPr lang="de-CH" sz="2500" dirty="0" err="1"/>
              <a:t>Jupyter</a:t>
            </a:r>
            <a:r>
              <a:rPr lang="de-CH" sz="2500" dirty="0"/>
              <a:t> Workspace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7239526" y="1953750"/>
            <a:ext cx="100899" cy="26161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4"/>
          <a:srcRect l="933" t="1314" b="4183"/>
          <a:stretch/>
        </p:blipFill>
        <p:spPr>
          <a:xfrm>
            <a:off x="6578384" y="702121"/>
            <a:ext cx="2393550" cy="1698072"/>
          </a:xfrm>
          <a:prstGeom prst="roundRect">
            <a:avLst>
              <a:gd name="adj" fmla="val 322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uppieren 7"/>
          <p:cNvGrpSpPr/>
          <p:nvPr/>
        </p:nvGrpSpPr>
        <p:grpSpPr>
          <a:xfrm>
            <a:off x="7542382" y="2157075"/>
            <a:ext cx="1222553" cy="253916"/>
            <a:chOff x="7542382" y="2157075"/>
            <a:chExt cx="1222553" cy="253916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7542382" y="2157075"/>
              <a:ext cx="1222553" cy="253916"/>
              <a:chOff x="6882333" y="3167435"/>
              <a:chExt cx="693217" cy="264729"/>
            </a:xfrm>
          </p:grpSpPr>
          <p:sp>
            <p:nvSpPr>
              <p:cNvPr id="24" name="Rechteck 23"/>
              <p:cNvSpPr/>
              <p:nvPr/>
            </p:nvSpPr>
            <p:spPr>
              <a:xfrm>
                <a:off x="6921500" y="3204641"/>
                <a:ext cx="654050" cy="179909"/>
              </a:xfrm>
              <a:prstGeom prst="rect">
                <a:avLst/>
              </a:prstGeom>
              <a:solidFill>
                <a:srgbClr val="FFC000">
                  <a:alpha val="4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CH" sz="1400" dirty="0"/>
                  <a:t> </a:t>
                </a:r>
                <a:endParaRPr lang="en-US" sz="1400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6882333" y="3167435"/>
                <a:ext cx="162882" cy="26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05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4.</a:t>
                </a: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28" name="Ellipse 27"/>
            <p:cNvSpPr/>
            <p:nvPr/>
          </p:nvSpPr>
          <p:spPr>
            <a:xfrm>
              <a:off x="7835608" y="2222216"/>
              <a:ext cx="115727" cy="122251"/>
            </a:xfrm>
            <a:prstGeom prst="ellipse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CH" sz="1400" dirty="0"/>
                <a:t>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252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Segoe UI"/>
                <a:cs typeface="Segoe UI"/>
              </a:rPr>
              <a:t>Create </a:t>
            </a:r>
            <a:r>
              <a:rPr lang="de-CH" dirty="0" err="1" smtClean="0">
                <a:latin typeface="Segoe UI"/>
                <a:cs typeface="Segoe UI"/>
              </a:rPr>
              <a:t>new</a:t>
            </a:r>
            <a:r>
              <a:rPr lang="de-CH" dirty="0" smtClean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Jupyter</a:t>
            </a:r>
            <a:r>
              <a:rPr lang="de-CH" dirty="0">
                <a:latin typeface="Segoe UI"/>
                <a:cs typeface="Segoe UI"/>
              </a:rPr>
              <a:t> Notebook </a:t>
            </a:r>
            <a:r>
              <a:rPr lang="de-CH" dirty="0" err="1">
                <a:latin typeface="Segoe UI"/>
                <a:cs typeface="Segoe UI"/>
              </a:rPr>
              <a:t>gives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two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options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198800"/>
            <a:ext cx="4446900" cy="3335100"/>
          </a:xfrm>
        </p:spPr>
        <p:txBody>
          <a:bodyPr/>
          <a:lstStyle/>
          <a:p>
            <a:r>
              <a:rPr lang="de-CH" dirty="0"/>
              <a:t>Options:</a:t>
            </a:r>
          </a:p>
          <a:p>
            <a:pPr lvl="1"/>
            <a:r>
              <a:rPr lang="de-CH" dirty="0"/>
              <a:t>Create &amp; Connect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 on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server</a:t>
            </a:r>
            <a:endParaRPr lang="de-CH" dirty="0"/>
          </a:p>
          <a:p>
            <a:pPr lvl="1"/>
            <a:r>
              <a:rPr lang="de-CH" dirty="0"/>
              <a:t>Create &amp; Download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 </a:t>
            </a:r>
            <a:r>
              <a:rPr lang="de-CH" dirty="0" err="1"/>
              <a:t>locally</a:t>
            </a:r>
            <a:r>
              <a:rPr lang="de-CH" dirty="0"/>
              <a:t> on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computer</a:t>
            </a:r>
            <a:endParaRPr lang="de-CH" dirty="0"/>
          </a:p>
          <a:p>
            <a:r>
              <a:rPr lang="de-CH" dirty="0" err="1"/>
              <a:t>Both</a:t>
            </a:r>
            <a:r>
              <a:rPr lang="de-CH" dirty="0"/>
              <a:t> </a:t>
            </a:r>
            <a:r>
              <a:rPr lang="de-CH" dirty="0" err="1"/>
              <a:t>options</a:t>
            </a:r>
            <a:r>
              <a:rPr lang="de-CH" dirty="0"/>
              <a:t> will </a:t>
            </a:r>
            <a:r>
              <a:rPr lang="de-CH" dirty="0" err="1"/>
              <a:t>create</a:t>
            </a:r>
            <a:r>
              <a:rPr lang="de-CH" dirty="0"/>
              <a:t> a </a:t>
            </a:r>
            <a:r>
              <a:rPr lang="de-CH" dirty="0" err="1"/>
              <a:t>jupyter</a:t>
            </a:r>
            <a:r>
              <a:rPr lang="de-CH" dirty="0"/>
              <a:t> </a:t>
            </a:r>
            <a:r>
              <a:rPr lang="de-CH" dirty="0" err="1"/>
              <a:t>file</a:t>
            </a:r>
            <a:r>
              <a:rPr lang="de-CH" dirty="0"/>
              <a:t> with </a:t>
            </a:r>
            <a:r>
              <a:rPr lang="de-CH" dirty="0" err="1"/>
              <a:t>prefilled</a:t>
            </a:r>
            <a:r>
              <a:rPr lang="de-CH" dirty="0"/>
              <a:t> </a:t>
            </a:r>
            <a:r>
              <a:rPr lang="de-CH" dirty="0" err="1"/>
              <a:t>fields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working</a:t>
            </a:r>
            <a:r>
              <a:rPr lang="de-CH" dirty="0"/>
              <a:t> with openBIS</a:t>
            </a:r>
          </a:p>
          <a:p>
            <a:r>
              <a:rPr lang="de-CH" dirty="0" err="1"/>
              <a:t>Dont</a:t>
            </a:r>
            <a:r>
              <a:rPr lang="de-CH" dirty="0"/>
              <a:t> </a:t>
            </a:r>
            <a:r>
              <a:rPr lang="de-CH" dirty="0" err="1"/>
              <a:t>forget</a:t>
            </a:r>
            <a:r>
              <a:rPr lang="de-CH" dirty="0"/>
              <a:t>:</a:t>
            </a:r>
          </a:p>
          <a:p>
            <a:pPr lvl="1"/>
            <a:r>
              <a:rPr lang="de-CH" dirty="0"/>
              <a:t>Pop </a:t>
            </a:r>
            <a:r>
              <a:rPr lang="de-CH" dirty="0" err="1"/>
              <a:t>ups</a:t>
            </a:r>
            <a:r>
              <a:rPr lang="de-CH" dirty="0"/>
              <a:t> </a:t>
            </a:r>
            <a:r>
              <a:rPr lang="de-CH" dirty="0" err="1"/>
              <a:t>needs</a:t>
            </a:r>
            <a:r>
              <a:rPr lang="de-CH" dirty="0"/>
              <a:t> </a:t>
            </a:r>
            <a:r>
              <a:rPr lang="de-CH" dirty="0" err="1"/>
              <a:t>allowance</a:t>
            </a:r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3</a:t>
            </a:fld>
            <a:endParaRPr lang="de-CH"/>
          </a:p>
        </p:txBody>
      </p:sp>
      <p:grpSp>
        <p:nvGrpSpPr>
          <p:cNvPr id="10" name="Gruppieren 9"/>
          <p:cNvGrpSpPr/>
          <p:nvPr/>
        </p:nvGrpSpPr>
        <p:grpSpPr>
          <a:xfrm>
            <a:off x="4914900" y="2618087"/>
            <a:ext cx="3923025" cy="1778257"/>
            <a:chOff x="1764675" y="1643025"/>
            <a:chExt cx="5505450" cy="249555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2"/>
            <a:srcRect l="15775" r="17248"/>
            <a:stretch/>
          </p:blipFill>
          <p:spPr>
            <a:xfrm>
              <a:off x="1764675" y="1643025"/>
              <a:ext cx="5505450" cy="2495550"/>
            </a:xfrm>
            <a:prstGeom prst="roundRect">
              <a:avLst>
                <a:gd name="adj" fmla="val 3220"/>
              </a:avLst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hteck 7"/>
            <p:cNvSpPr/>
            <p:nvPr/>
          </p:nvSpPr>
          <p:spPr>
            <a:xfrm>
              <a:off x="3190875" y="1876425"/>
              <a:ext cx="4069725" cy="33337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044719" y="771802"/>
            <a:ext cx="1663386" cy="1708729"/>
            <a:chOff x="5931169" y="747201"/>
            <a:chExt cx="1663386" cy="1708729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3"/>
            <a:srcRect l="8123" t="4192" r="3913" b="1750"/>
            <a:stretch/>
          </p:blipFill>
          <p:spPr>
            <a:xfrm>
              <a:off x="5931169" y="747201"/>
              <a:ext cx="1663386" cy="1703201"/>
            </a:xfrm>
            <a:prstGeom prst="roundRect">
              <a:avLst>
                <a:gd name="adj" fmla="val 3220"/>
              </a:avLst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hteck 12"/>
            <p:cNvSpPr/>
            <p:nvPr/>
          </p:nvSpPr>
          <p:spPr>
            <a:xfrm>
              <a:off x="6210300" y="2251619"/>
              <a:ext cx="1055306" cy="204311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CH" sz="1400" dirty="0"/>
                <a:t>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64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Create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Juypter</a:t>
            </a:r>
            <a:r>
              <a:rPr lang="de-CH" dirty="0"/>
              <a:t> Notebook from Utilities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701180"/>
            <a:ext cx="4497060" cy="783965"/>
          </a:xfrm>
        </p:spPr>
        <p:txBody>
          <a:bodyPr>
            <a:noAutofit/>
          </a:bodyPr>
          <a:lstStyle/>
          <a:p>
            <a:r>
              <a:rPr lang="de-CH" dirty="0" err="1"/>
              <a:t>Choose</a:t>
            </a:r>
            <a:r>
              <a:rPr lang="de-CH" dirty="0"/>
              <a:t> </a:t>
            </a:r>
            <a:r>
              <a:rPr lang="de-CH" dirty="0" err="1"/>
              <a:t>datasets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want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process</a:t>
            </a:r>
            <a:r>
              <a:rPr lang="de-CH" dirty="0"/>
              <a:t> in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Jupyter</a:t>
            </a:r>
            <a:r>
              <a:rPr lang="de-CH" dirty="0"/>
              <a:t> Notebook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4</a:t>
            </a:fld>
            <a:endParaRPr lang="de-CH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468000" y="2491402"/>
            <a:ext cx="3879029" cy="865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336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288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Choose</a:t>
            </a:r>
            <a:r>
              <a:rPr lang="de-CH" dirty="0"/>
              <a:t> </a:t>
            </a:r>
            <a:r>
              <a:rPr lang="de-CH" dirty="0" err="1"/>
              <a:t>place</a:t>
            </a:r>
            <a:r>
              <a:rPr lang="de-CH" dirty="0"/>
              <a:t> where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want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save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Jupyter</a:t>
            </a:r>
            <a:r>
              <a:rPr lang="de-CH" dirty="0"/>
              <a:t> Notebook </a:t>
            </a:r>
            <a:r>
              <a:rPr lang="de-CH" dirty="0" err="1"/>
              <a:t>or</a:t>
            </a:r>
            <a:r>
              <a:rPr lang="de-CH" dirty="0"/>
              <a:t> additional Data </a:t>
            </a:r>
            <a:r>
              <a:rPr lang="de-CH" dirty="0" err="1"/>
              <a:t>afterwards</a:t>
            </a:r>
            <a:endParaRPr lang="en-US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>
          <a:xfrm>
            <a:off x="468000" y="3495677"/>
            <a:ext cx="3446775" cy="865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336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288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Directory </a:t>
            </a:r>
            <a:r>
              <a:rPr lang="de-CH" dirty="0" err="1"/>
              <a:t>and</a:t>
            </a:r>
            <a:r>
              <a:rPr lang="de-CH" dirty="0"/>
              <a:t> Notebook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individually</a:t>
            </a:r>
            <a:r>
              <a:rPr lang="de-CH" dirty="0"/>
              <a:t> </a:t>
            </a:r>
            <a:r>
              <a:rPr lang="de-CH" dirty="0" err="1"/>
              <a:t>given</a:t>
            </a:r>
            <a:endParaRPr lang="en-US" dirty="0"/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468000" y="964541"/>
            <a:ext cx="3446775" cy="865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336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288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Empty when </a:t>
            </a:r>
            <a:r>
              <a:rPr lang="de-CH" dirty="0" err="1"/>
              <a:t>created</a:t>
            </a:r>
            <a:r>
              <a:rPr lang="de-CH" dirty="0"/>
              <a:t> in Utilities</a:t>
            </a:r>
            <a:endParaRPr lang="en-US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2"/>
          <a:srcRect l="2558" t="4162" r="2372" b="5078"/>
          <a:stretch/>
        </p:blipFill>
        <p:spPr>
          <a:xfrm>
            <a:off x="5023434" y="1185358"/>
            <a:ext cx="3390575" cy="2510575"/>
          </a:xfrm>
          <a:prstGeom prst="roundRect">
            <a:avLst>
              <a:gd name="adj" fmla="val 322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/>
          <a:srcRect l="3154" t="5236" r="3741" b="5519"/>
          <a:stretch/>
        </p:blipFill>
        <p:spPr>
          <a:xfrm>
            <a:off x="5023508" y="1188215"/>
            <a:ext cx="3385108" cy="2513720"/>
          </a:xfrm>
          <a:prstGeom prst="roundRect">
            <a:avLst>
              <a:gd name="adj" fmla="val 322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Rechteck 25"/>
          <p:cNvSpPr/>
          <p:nvPr/>
        </p:nvSpPr>
        <p:spPr>
          <a:xfrm>
            <a:off x="4888860" y="960675"/>
            <a:ext cx="3787140" cy="3122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/>
          <a:srcRect l="4958" t="7664" r="3329" b="6124"/>
          <a:stretch/>
        </p:blipFill>
        <p:spPr>
          <a:xfrm>
            <a:off x="5023434" y="1185358"/>
            <a:ext cx="3392240" cy="2672674"/>
          </a:xfrm>
          <a:prstGeom prst="roundRect">
            <a:avLst>
              <a:gd name="adj" fmla="val 322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1" name="Gruppieren 30"/>
          <p:cNvGrpSpPr/>
          <p:nvPr/>
        </p:nvGrpSpPr>
        <p:grpSpPr>
          <a:xfrm>
            <a:off x="4830486" y="1138567"/>
            <a:ext cx="3787140" cy="3122040"/>
            <a:chOff x="4830486" y="1138567"/>
            <a:chExt cx="3787140" cy="3122040"/>
          </a:xfrm>
        </p:grpSpPr>
        <p:sp>
          <p:nvSpPr>
            <p:cNvPr id="27" name="Rechteck 26"/>
            <p:cNvSpPr/>
            <p:nvPr/>
          </p:nvSpPr>
          <p:spPr>
            <a:xfrm>
              <a:off x="4830486" y="1138567"/>
              <a:ext cx="3787140" cy="3122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5028080" y="1185358"/>
              <a:ext cx="3391952" cy="2823450"/>
              <a:chOff x="5028080" y="1185358"/>
              <a:chExt cx="3391952" cy="2823450"/>
            </a:xfrm>
          </p:grpSpPr>
          <p:pic>
            <p:nvPicPr>
              <p:cNvPr id="25" name="Grafik 24"/>
              <p:cNvPicPr>
                <a:picLocks noChangeAspect="1"/>
              </p:cNvPicPr>
              <p:nvPr/>
            </p:nvPicPr>
            <p:blipFill rotWithShape="1">
              <a:blip r:embed="rId5"/>
              <a:srcRect l="3458" t="3390" r="4366" b="6088"/>
              <a:stretch/>
            </p:blipFill>
            <p:spPr>
              <a:xfrm>
                <a:off x="5028080" y="1185358"/>
                <a:ext cx="3391952" cy="2823450"/>
              </a:xfrm>
              <a:prstGeom prst="roundRect">
                <a:avLst>
                  <a:gd name="adj" fmla="val 3220"/>
                </a:avLst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Grafik 2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-10000"/>
                        </a14:imgEffect>
                      </a14:imgLayer>
                    </a14:imgProps>
                  </a:ext>
                </a:extLst>
              </a:blip>
              <a:srcRect l="3055" t="21258" b="19985"/>
              <a:stretch/>
            </p:blipFill>
            <p:spPr>
              <a:xfrm>
                <a:off x="5124450" y="3257550"/>
                <a:ext cx="2670175" cy="1365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876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44000"/>
            <a:ext cx="7250798" cy="864000"/>
          </a:xfrm>
        </p:spPr>
        <p:txBody>
          <a:bodyPr/>
          <a:lstStyle/>
          <a:p>
            <a:r>
              <a:rPr lang="de-CH" dirty="0"/>
              <a:t>Create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Jupyter</a:t>
            </a:r>
            <a:r>
              <a:rPr lang="de-CH" dirty="0"/>
              <a:t> Notebook from Collection/ Object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008001"/>
            <a:ext cx="4734995" cy="3720610"/>
          </a:xfrm>
        </p:spPr>
        <p:txBody>
          <a:bodyPr>
            <a:normAutofit/>
          </a:bodyPr>
          <a:lstStyle/>
          <a:p>
            <a:r>
              <a:rPr lang="de-CH" dirty="0"/>
              <a:t>Not </a:t>
            </a:r>
            <a:r>
              <a:rPr lang="de-CH" dirty="0" err="1"/>
              <a:t>empty</a:t>
            </a:r>
            <a:r>
              <a:rPr lang="de-CH" dirty="0"/>
              <a:t> when </a:t>
            </a:r>
            <a:r>
              <a:rPr lang="de-CH" dirty="0" err="1"/>
              <a:t>created</a:t>
            </a:r>
            <a:r>
              <a:rPr lang="de-CH" dirty="0"/>
              <a:t> in Object/Collection</a:t>
            </a:r>
          </a:p>
          <a:p>
            <a:r>
              <a:rPr lang="de-CH" dirty="0"/>
              <a:t>The </a:t>
            </a:r>
            <a:r>
              <a:rPr lang="de-CH" dirty="0" err="1"/>
              <a:t>field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datasets</a:t>
            </a:r>
            <a:r>
              <a:rPr lang="de-CH" dirty="0"/>
              <a:t> </a:t>
            </a:r>
            <a:r>
              <a:rPr lang="de-CH" dirty="0" err="1"/>
              <a:t>contains</a:t>
            </a:r>
            <a:r>
              <a:rPr lang="de-CH" dirty="0"/>
              <a:t> Datasets from </a:t>
            </a:r>
            <a:r>
              <a:rPr lang="de-CH" dirty="0" err="1"/>
              <a:t>the</a:t>
            </a:r>
            <a:r>
              <a:rPr lang="de-CH" dirty="0"/>
              <a:t> Collection/Object </a:t>
            </a:r>
          </a:p>
          <a:p>
            <a:pPr lvl="1"/>
            <a:r>
              <a:rPr lang="de-CH" dirty="0"/>
              <a:t>More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added</a:t>
            </a:r>
            <a:endParaRPr lang="de-CH" dirty="0"/>
          </a:p>
          <a:p>
            <a:r>
              <a:rPr lang="de-CH" dirty="0"/>
              <a:t>The </a:t>
            </a:r>
            <a:r>
              <a:rPr lang="de-CH" dirty="0" err="1"/>
              <a:t>field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Owner</a:t>
            </a:r>
            <a:r>
              <a:rPr lang="de-CH" dirty="0"/>
              <a:t> </a:t>
            </a:r>
            <a:r>
              <a:rPr lang="de-CH" dirty="0" err="1"/>
              <a:t>contains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Collection/ Object from where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Jupyter</a:t>
            </a:r>
            <a:r>
              <a:rPr lang="de-CH" dirty="0"/>
              <a:t> </a:t>
            </a:r>
            <a:r>
              <a:rPr lang="de-CH" dirty="0" err="1"/>
              <a:t>notebook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created</a:t>
            </a:r>
            <a:endParaRPr lang="de-CH" dirty="0"/>
          </a:p>
          <a:p>
            <a:pPr lvl="1"/>
            <a:r>
              <a:rPr lang="de-CH" dirty="0"/>
              <a:t>Can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changed</a:t>
            </a:r>
            <a:endParaRPr lang="de-CH" dirty="0"/>
          </a:p>
          <a:p>
            <a:r>
              <a:rPr lang="de-CH" dirty="0"/>
              <a:t>Directory </a:t>
            </a:r>
            <a:r>
              <a:rPr lang="de-CH" dirty="0" err="1"/>
              <a:t>and</a:t>
            </a:r>
            <a:r>
              <a:rPr lang="de-CH" dirty="0"/>
              <a:t> Notebook </a:t>
            </a:r>
            <a:r>
              <a:rPr lang="de-CH" dirty="0" err="1"/>
              <a:t>name</a:t>
            </a:r>
            <a:r>
              <a:rPr lang="de-CH" dirty="0"/>
              <a:t> have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added</a:t>
            </a:r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5</a:t>
            </a:fld>
            <a:endParaRPr lang="de-CH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994" y="1370250"/>
            <a:ext cx="3766247" cy="2668350"/>
          </a:xfrm>
          <a:prstGeom prst="roundRect">
            <a:avLst>
              <a:gd name="adj" fmla="val 322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30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Accept</a:t>
            </a:r>
            <a:r>
              <a:rPr lang="de-CH" dirty="0"/>
              <a:t> &amp; Open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198800"/>
            <a:ext cx="3699618" cy="1104848"/>
          </a:xfrm>
        </p:spPr>
        <p:txBody>
          <a:bodyPr/>
          <a:lstStyle/>
          <a:p>
            <a:r>
              <a:rPr lang="de-CH" dirty="0"/>
              <a:t>Pop </a:t>
            </a:r>
            <a:r>
              <a:rPr lang="de-CH" dirty="0" err="1"/>
              <a:t>ups</a:t>
            </a:r>
            <a:r>
              <a:rPr lang="de-CH" dirty="0"/>
              <a:t> </a:t>
            </a:r>
            <a:r>
              <a:rPr lang="de-CH" dirty="0" err="1"/>
              <a:t>needs</a:t>
            </a:r>
            <a:r>
              <a:rPr lang="de-CH" dirty="0"/>
              <a:t> </a:t>
            </a:r>
            <a:r>
              <a:rPr lang="de-CH" dirty="0" err="1"/>
              <a:t>allowance</a:t>
            </a:r>
            <a:endParaRPr lang="de-CH" dirty="0"/>
          </a:p>
          <a:p>
            <a:r>
              <a:rPr lang="de-CH" dirty="0"/>
              <a:t>New </a:t>
            </a:r>
            <a:r>
              <a:rPr lang="de-CH" dirty="0" err="1"/>
              <a:t>Window</a:t>
            </a:r>
            <a:r>
              <a:rPr lang="de-CH" dirty="0"/>
              <a:t> </a:t>
            </a:r>
            <a:r>
              <a:rPr lang="de-CH" dirty="0" err="1"/>
              <a:t>opens</a:t>
            </a:r>
            <a:r>
              <a:rPr lang="de-CH" dirty="0"/>
              <a:t> with </a:t>
            </a:r>
            <a:r>
              <a:rPr lang="de-CH" dirty="0" err="1"/>
              <a:t>Jupyter</a:t>
            </a:r>
            <a:r>
              <a:rPr lang="de-CH" dirty="0"/>
              <a:t> </a:t>
            </a:r>
            <a:r>
              <a:rPr lang="de-CH" dirty="0" err="1"/>
              <a:t>notebook</a:t>
            </a:r>
            <a:endParaRPr lang="de-CH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6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t="812" r="896" b="38985"/>
          <a:stretch/>
        </p:blipFill>
        <p:spPr>
          <a:xfrm>
            <a:off x="4167618" y="615170"/>
            <a:ext cx="4738257" cy="29591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593" y="3591274"/>
            <a:ext cx="1798325" cy="909944"/>
          </a:xfrm>
          <a:prstGeom prst="roundRect">
            <a:avLst>
              <a:gd name="adj" fmla="val 322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618" y="3667647"/>
            <a:ext cx="4738257" cy="98564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Bogen 9"/>
          <p:cNvSpPr/>
          <p:nvPr/>
        </p:nvSpPr>
        <p:spPr>
          <a:xfrm rot="7074110" flipH="1">
            <a:off x="2768864" y="498557"/>
            <a:ext cx="4223971" cy="4055421"/>
          </a:xfrm>
          <a:prstGeom prst="arc">
            <a:avLst>
              <a:gd name="adj1" fmla="val 13222257"/>
              <a:gd name="adj2" fmla="val 21091946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68000" y="2240280"/>
            <a:ext cx="3699618" cy="88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000" indent="-342000" algn="l" defTabSz="685800" rtl="0" eaLnBrk="1" latinLnBrk="0" hangingPunct="1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1600" indent="-284400" algn="l" defTabSz="685800" rtl="0" eaLnBrk="1" latinLnBrk="0" hangingPunct="1">
              <a:lnSpc>
                <a:spcPct val="100000"/>
              </a:lnSpc>
              <a:spcBef>
                <a:spcPts val="432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4800" indent="-230400" algn="l" defTabSz="685800" rtl="0" eaLnBrk="1" latinLnBrk="0" hangingPunct="1">
              <a:lnSpc>
                <a:spcPct val="100000"/>
              </a:lnSpc>
              <a:spcBef>
                <a:spcPts val="384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2000" indent="-230400" algn="l" defTabSz="685800" rtl="0" eaLnBrk="1" latinLnBrk="0" hangingPunct="1">
              <a:lnSpc>
                <a:spcPct val="100000"/>
              </a:lnSpc>
              <a:spcBef>
                <a:spcPts val="336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9200" indent="-230400" algn="l" defTabSz="685800" rtl="0" eaLnBrk="1" latinLnBrk="0" hangingPunct="1">
              <a:lnSpc>
                <a:spcPct val="100000"/>
              </a:lnSpc>
              <a:spcBef>
                <a:spcPts val="288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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Notebook </a:t>
            </a:r>
            <a:r>
              <a:rPr lang="de-CH" dirty="0" err="1"/>
              <a:t>is</a:t>
            </a:r>
            <a:r>
              <a:rPr lang="de-CH" dirty="0"/>
              <a:t> now </a:t>
            </a:r>
            <a:r>
              <a:rPr lang="de-CH" dirty="0" err="1"/>
              <a:t>visible</a:t>
            </a:r>
            <a:r>
              <a:rPr lang="de-CH" dirty="0"/>
              <a:t> in </a:t>
            </a:r>
            <a:r>
              <a:rPr lang="de-CH" dirty="0" err="1"/>
              <a:t>Jupyter</a:t>
            </a:r>
            <a:r>
              <a:rPr lang="de-CH" dirty="0"/>
              <a:t> Workspace </a:t>
            </a:r>
          </a:p>
          <a:p>
            <a:endParaRPr lang="en-US" dirty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3108960" y="4256714"/>
            <a:ext cx="979543" cy="0"/>
          </a:xfrm>
          <a:prstGeom prst="straightConnector1">
            <a:avLst/>
          </a:prstGeom>
          <a:ln w="9525"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Bogen 12"/>
          <p:cNvSpPr/>
          <p:nvPr/>
        </p:nvSpPr>
        <p:spPr>
          <a:xfrm rot="5919993" flipH="1">
            <a:off x="2177262" y="978726"/>
            <a:ext cx="4223971" cy="3739921"/>
          </a:xfrm>
          <a:prstGeom prst="arc">
            <a:avLst>
              <a:gd name="adj1" fmla="val 13222257"/>
              <a:gd name="adj2" fmla="val 18381808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1) </a:t>
            </a:r>
            <a:r>
              <a:rPr lang="de-CH" dirty="0" err="1"/>
              <a:t>Jupyter</a:t>
            </a:r>
            <a:r>
              <a:rPr lang="de-CH" dirty="0"/>
              <a:t> Notebook: </a:t>
            </a:r>
            <a:r>
              <a:rPr lang="de-CH" dirty="0" err="1"/>
              <a:t>assign</a:t>
            </a:r>
            <a:r>
              <a:rPr lang="de-CH" dirty="0"/>
              <a:t> variables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000" y="853440"/>
            <a:ext cx="3759626" cy="373207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The variable </a:t>
            </a:r>
            <a:r>
              <a:rPr lang="de-CH" i="1" dirty="0" err="1"/>
              <a:t>fileName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Notebook </a:t>
            </a:r>
            <a:r>
              <a:rPr lang="de-CH" dirty="0" err="1"/>
              <a:t>name</a:t>
            </a:r>
            <a:r>
              <a:rPr lang="de-CH" dirty="0"/>
              <a:t>, </a:t>
            </a:r>
            <a:r>
              <a:rPr lang="de-CH" dirty="0" err="1"/>
              <a:t>needs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same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err="1"/>
              <a:t>Jupyter</a:t>
            </a:r>
            <a:r>
              <a:rPr lang="de-CH" dirty="0"/>
              <a:t> Notebook Title </a:t>
            </a:r>
            <a:r>
              <a:rPr lang="de-CH" dirty="0" err="1"/>
              <a:t>is</a:t>
            </a:r>
            <a:r>
              <a:rPr lang="de-CH" dirty="0"/>
              <a:t> only </a:t>
            </a:r>
            <a:r>
              <a:rPr lang="de-CH" dirty="0" err="1"/>
              <a:t>displayed</a:t>
            </a:r>
            <a:r>
              <a:rPr lang="de-CH" dirty="0"/>
              <a:t> </a:t>
            </a:r>
            <a:r>
              <a:rPr lang="de-CH" dirty="0" err="1"/>
              <a:t>inside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notebook</a:t>
            </a: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The variable </a:t>
            </a:r>
            <a:r>
              <a:rPr lang="de-CH" i="1" dirty="0" err="1"/>
              <a:t>resultsDatasetParents</a:t>
            </a:r>
            <a:r>
              <a:rPr lang="de-CH" dirty="0"/>
              <a:t> </a:t>
            </a:r>
            <a:r>
              <a:rPr lang="de-CH" dirty="0" err="1"/>
              <a:t>contains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permID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rawdata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was </a:t>
            </a:r>
            <a:r>
              <a:rPr lang="de-CH" dirty="0" err="1"/>
              <a:t>chosen</a:t>
            </a:r>
            <a:r>
              <a:rPr lang="de-CH" dirty="0"/>
              <a:t> when </a:t>
            </a:r>
            <a:r>
              <a:rPr lang="de-CH" dirty="0" err="1"/>
              <a:t>starting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notebook</a:t>
            </a:r>
            <a:r>
              <a:rPr lang="de-CH" dirty="0"/>
              <a:t> (check </a:t>
            </a:r>
            <a:r>
              <a:rPr lang="de-CH" dirty="0" err="1"/>
              <a:t>slide</a:t>
            </a:r>
            <a:r>
              <a:rPr lang="de-CH" dirty="0"/>
              <a:t> 4, </a:t>
            </a:r>
            <a:r>
              <a:rPr lang="de-CH" dirty="0" err="1"/>
              <a:t>choosing</a:t>
            </a:r>
            <a:r>
              <a:rPr lang="de-CH" dirty="0"/>
              <a:t> </a:t>
            </a:r>
            <a:r>
              <a:rPr lang="de-CH" dirty="0" err="1"/>
              <a:t>dataset</a:t>
            </a:r>
            <a:r>
              <a:rPr lang="de-CH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The variable </a:t>
            </a:r>
            <a:r>
              <a:rPr lang="de-CH" i="1" dirty="0" err="1"/>
              <a:t>resultsDatasetName</a:t>
            </a:r>
            <a:r>
              <a:rPr lang="de-CH" dirty="0"/>
              <a:t> will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name</a:t>
            </a:r>
            <a:r>
              <a:rPr lang="de-CH" dirty="0"/>
              <a:t>,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given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new</a:t>
            </a:r>
            <a:r>
              <a:rPr lang="de-CH" dirty="0"/>
              <a:t> </a:t>
            </a:r>
            <a:r>
              <a:rPr lang="de-CH" dirty="0" err="1"/>
              <a:t>dataset</a:t>
            </a:r>
            <a:r>
              <a:rPr lang="de-CH" dirty="0"/>
              <a:t> </a:t>
            </a:r>
            <a:r>
              <a:rPr lang="de-CH" dirty="0" err="1"/>
              <a:t>created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Jupyter</a:t>
            </a:r>
            <a:r>
              <a:rPr lang="de-CH" dirty="0"/>
              <a:t> Notebook, </a:t>
            </a:r>
            <a:r>
              <a:rPr lang="de-CH" dirty="0" err="1"/>
              <a:t>the</a:t>
            </a:r>
            <a:r>
              <a:rPr lang="de-CH" dirty="0"/>
              <a:t> variable </a:t>
            </a:r>
            <a:r>
              <a:rPr lang="de-CH" i="1" dirty="0" err="1"/>
              <a:t>resultsDatasetNotes</a:t>
            </a:r>
            <a:r>
              <a:rPr lang="de-CH" dirty="0"/>
              <a:t> </a:t>
            </a:r>
            <a:r>
              <a:rPr lang="de-CH" dirty="0" err="1"/>
              <a:t>belongs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it.</a:t>
            </a:r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7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b="15918"/>
          <a:stretch/>
        </p:blipFill>
        <p:spPr>
          <a:xfrm>
            <a:off x="4013626" y="962295"/>
            <a:ext cx="4932254" cy="313798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4579620" y="977535"/>
            <a:ext cx="2156460" cy="154800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FF0000"/>
                </a:solidFill>
              </a:rPr>
              <a:t>1.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011387" y="2326275"/>
            <a:ext cx="1692000" cy="154560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FF0000"/>
                </a:solidFill>
              </a:rPr>
              <a:t>1.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12920" y="1648095"/>
            <a:ext cx="2156460" cy="259080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FF0000"/>
                </a:solidFill>
              </a:rPr>
              <a:t>2.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011387" y="2722515"/>
            <a:ext cx="2160000" cy="154560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FF0000"/>
                </a:solidFill>
              </a:rPr>
              <a:t>3.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11387" y="3514995"/>
            <a:ext cx="1800000" cy="154560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FF0000"/>
                </a:solidFill>
              </a:rPr>
              <a:t>4.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011387" y="3906855"/>
            <a:ext cx="2736000" cy="154560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FF0000"/>
                </a:solidFill>
              </a:rPr>
              <a:t>4.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6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976" r="595"/>
          <a:stretch/>
        </p:blipFill>
        <p:spPr>
          <a:xfrm>
            <a:off x="4295775" y="808275"/>
            <a:ext cx="4676775" cy="37745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808275"/>
            <a:ext cx="3827775" cy="377452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de-CH" dirty="0" err="1"/>
              <a:t>pyBIS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a Python </a:t>
            </a:r>
            <a:r>
              <a:rPr lang="de-CH" dirty="0" err="1"/>
              <a:t>module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interact</a:t>
            </a:r>
            <a:r>
              <a:rPr lang="de-CH" dirty="0"/>
              <a:t> with openBIS (</a:t>
            </a:r>
            <a:r>
              <a:rPr lang="de-CH" dirty="0">
                <a:hlinkClick r:id="rId3"/>
              </a:rPr>
              <a:t>https://pypi.org/project/PyBIS/</a:t>
            </a:r>
            <a:r>
              <a:rPr lang="de-CH" dirty="0"/>
              <a:t>)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de-CH" dirty="0"/>
              <a:t>In openBIS ELN – Utilities – User Profile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get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Session Token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de-CH" dirty="0" err="1"/>
              <a:t>Get</a:t>
            </a:r>
            <a:r>
              <a:rPr lang="de-CH" dirty="0"/>
              <a:t> </a:t>
            </a:r>
            <a:r>
              <a:rPr lang="de-CH" dirty="0" err="1"/>
              <a:t>info</a:t>
            </a:r>
            <a:r>
              <a:rPr lang="de-CH" dirty="0"/>
              <a:t> from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chosen</a:t>
            </a:r>
            <a:r>
              <a:rPr lang="de-CH" dirty="0"/>
              <a:t> </a:t>
            </a:r>
            <a:r>
              <a:rPr lang="de-CH" dirty="0" err="1"/>
              <a:t>dataset</a:t>
            </a:r>
            <a:r>
              <a:rPr lang="de-CH" dirty="0"/>
              <a:t> (</a:t>
            </a:r>
            <a:r>
              <a:rPr lang="de-CH" dirty="0" err="1"/>
              <a:t>slide</a:t>
            </a:r>
            <a:r>
              <a:rPr lang="de-CH" dirty="0"/>
              <a:t> 4) </a:t>
            </a:r>
            <a:r>
              <a:rPr lang="de-CH" dirty="0" err="1"/>
              <a:t>and</a:t>
            </a:r>
            <a:r>
              <a:rPr lang="de-CH" dirty="0"/>
              <a:t> Download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Jupyter</a:t>
            </a:r>
            <a:r>
              <a:rPr lang="de-CH" dirty="0"/>
              <a:t> Workspace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further</a:t>
            </a:r>
            <a:r>
              <a:rPr lang="de-CH" dirty="0"/>
              <a:t> </a:t>
            </a:r>
            <a:r>
              <a:rPr lang="de-CH" dirty="0" err="1"/>
              <a:t>processing</a:t>
            </a:r>
            <a:endParaRPr lang="de-CH" dirty="0"/>
          </a:p>
          <a:p>
            <a:pPr marL="457200" indent="-457200">
              <a:buFont typeface="+mj-lt"/>
              <a:buAutoNum type="arabicPeriod" startAt="5"/>
            </a:pPr>
            <a:r>
              <a:rPr lang="de-CH" dirty="0" err="1"/>
              <a:t>Process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data</a:t>
            </a:r>
            <a:r>
              <a:rPr lang="de-CH" dirty="0"/>
              <a:t>, like open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plot</a:t>
            </a:r>
            <a:r>
              <a:rPr lang="de-CH" dirty="0"/>
              <a:t>. </a:t>
            </a:r>
            <a:r>
              <a:rPr lang="en-US" dirty="0"/>
              <a:t>Script can be of any length and any number of cells can be added</a:t>
            </a:r>
            <a:endParaRPr lang="de-CH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8</a:t>
            </a:fld>
            <a:endParaRPr lang="de-CH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2) </a:t>
            </a:r>
            <a:r>
              <a:rPr lang="de-CH" dirty="0" err="1"/>
              <a:t>Jupyter</a:t>
            </a:r>
            <a:r>
              <a:rPr lang="de-CH" dirty="0"/>
              <a:t> Notebook: </a:t>
            </a:r>
            <a:r>
              <a:rPr lang="de-CH" dirty="0" err="1"/>
              <a:t>import</a:t>
            </a:r>
            <a:r>
              <a:rPr lang="de-CH" dirty="0"/>
              <a:t> </a:t>
            </a:r>
            <a:r>
              <a:rPr lang="de-CH" dirty="0" err="1"/>
              <a:t>data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4295775" y="1510461"/>
            <a:ext cx="1692000" cy="238514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FF0000"/>
                </a:solidFill>
              </a:rPr>
              <a:t>5.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95774" y="2020172"/>
            <a:ext cx="3827775" cy="302113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FF0000"/>
                </a:solidFill>
              </a:rPr>
              <a:t>6.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295777" y="2368511"/>
            <a:ext cx="2903309" cy="1731775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FF0000"/>
                </a:solidFill>
              </a:rPr>
              <a:t>7.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295774" y="4332516"/>
            <a:ext cx="3827775" cy="180079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FF0000"/>
                </a:solidFill>
              </a:rPr>
              <a:t>8.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3) </a:t>
            </a:r>
            <a:r>
              <a:rPr lang="de-CH" dirty="0" err="1"/>
              <a:t>Jupyter</a:t>
            </a:r>
            <a:r>
              <a:rPr lang="de-CH" dirty="0"/>
              <a:t> Notebook: Save Data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017371"/>
            <a:ext cx="3756600" cy="33840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de-CH" dirty="0"/>
              <a:t>The HTML </a:t>
            </a:r>
            <a:r>
              <a:rPr lang="de-CH" dirty="0" err="1"/>
              <a:t>file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like a </a:t>
            </a:r>
            <a:r>
              <a:rPr lang="de-CH" dirty="0" err="1"/>
              <a:t>pdf</a:t>
            </a:r>
            <a:r>
              <a:rPr lang="de-CH" dirty="0"/>
              <a:t>,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display</a:t>
            </a:r>
            <a:r>
              <a:rPr lang="de-CH" dirty="0"/>
              <a:t> </a:t>
            </a:r>
            <a:r>
              <a:rPr lang="de-CH" dirty="0" err="1"/>
              <a:t>without</a:t>
            </a:r>
            <a:r>
              <a:rPr lang="de-CH" dirty="0"/>
              <a:t> </a:t>
            </a:r>
            <a:r>
              <a:rPr lang="de-CH" dirty="0" err="1"/>
              <a:t>editing</a:t>
            </a:r>
            <a:r>
              <a:rPr lang="de-CH" dirty="0"/>
              <a:t>. </a:t>
            </a:r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also </a:t>
            </a:r>
            <a:r>
              <a:rPr lang="de-CH" dirty="0" err="1"/>
              <a:t>directly</a:t>
            </a:r>
            <a:r>
              <a:rPr lang="de-CH" dirty="0"/>
              <a:t> </a:t>
            </a:r>
            <a:r>
              <a:rPr lang="de-CH" dirty="0" err="1"/>
              <a:t>copy</a:t>
            </a:r>
            <a:r>
              <a:rPr lang="de-CH" dirty="0"/>
              <a:t> </a:t>
            </a:r>
            <a:r>
              <a:rPr lang="de-CH" dirty="0" err="1"/>
              <a:t>plots</a:t>
            </a:r>
            <a:r>
              <a:rPr lang="de-CH" dirty="0"/>
              <a:t> from there.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de-CH" dirty="0" err="1" smtClean="0"/>
              <a:t>Owner</a:t>
            </a:r>
            <a:r>
              <a:rPr lang="de-CH" dirty="0" smtClean="0"/>
              <a:t> was </a:t>
            </a:r>
            <a:r>
              <a:rPr lang="de-CH" dirty="0" err="1"/>
              <a:t>chosen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beginning</a:t>
            </a:r>
            <a:r>
              <a:rPr lang="de-CH" dirty="0"/>
              <a:t> (</a:t>
            </a:r>
            <a:r>
              <a:rPr lang="de-CH" dirty="0" err="1"/>
              <a:t>slide</a:t>
            </a:r>
            <a:r>
              <a:rPr lang="de-CH" dirty="0"/>
              <a:t> 4), </a:t>
            </a:r>
            <a:r>
              <a:rPr lang="de-CH" dirty="0" err="1"/>
              <a:t>run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code</a:t>
            </a:r>
            <a:r>
              <a:rPr lang="de-CH" dirty="0"/>
              <a:t> </a:t>
            </a:r>
            <a:r>
              <a:rPr lang="de-CH" dirty="0" err="1"/>
              <a:t>shows</a:t>
            </a:r>
            <a:r>
              <a:rPr lang="de-CH" dirty="0"/>
              <a:t> </a:t>
            </a:r>
            <a:r>
              <a:rPr lang="de-CH" dirty="0" err="1"/>
              <a:t>metadata</a:t>
            </a:r>
            <a:r>
              <a:rPr lang="de-CH" dirty="0"/>
              <a:t>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smtClean="0"/>
              <a:t>Experiment where </a:t>
            </a:r>
            <a:r>
              <a:rPr lang="de-CH" dirty="0" err="1" smtClean="0"/>
              <a:t>notebook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saved</a:t>
            </a:r>
            <a:r>
              <a:rPr lang="de-CH" dirty="0" smtClean="0"/>
              <a:t> in</a:t>
            </a:r>
            <a:endParaRPr lang="de-CH" dirty="0"/>
          </a:p>
          <a:p>
            <a:pPr marL="457200" indent="-457200">
              <a:buFont typeface="+mj-lt"/>
              <a:buAutoNum type="arabicPeriod" startAt="9"/>
            </a:pPr>
            <a:r>
              <a:rPr lang="de-CH" dirty="0"/>
              <a:t>Run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code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save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current</a:t>
            </a:r>
            <a:r>
              <a:rPr lang="de-CH" dirty="0"/>
              <a:t> </a:t>
            </a:r>
            <a:r>
              <a:rPr lang="de-CH" dirty="0" err="1"/>
              <a:t>notebook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a HTML </a:t>
            </a:r>
            <a:r>
              <a:rPr lang="de-CH" dirty="0" err="1"/>
              <a:t>file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owner</a:t>
            </a:r>
            <a:r>
              <a:rPr lang="de-CH" dirty="0"/>
              <a:t> </a:t>
            </a:r>
            <a:r>
              <a:rPr lang="de-CH" dirty="0" err="1"/>
              <a:t>directory</a:t>
            </a:r>
            <a:r>
              <a:rPr lang="de-CH" dirty="0"/>
              <a:t>.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71FB-60C0-42CA-8A66-6C8A893E1B2F}" type="datetime1">
              <a:rPr lang="de-CH" smtClean="0"/>
              <a:t>21.09.2023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82157-B23A-4F48-9BF4-02BE24C3B9DE}" type="slidenum">
              <a:rPr lang="de-CH" smtClean="0"/>
              <a:t>9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r="491"/>
          <a:stretch/>
        </p:blipFill>
        <p:spPr>
          <a:xfrm>
            <a:off x="4224600" y="1150093"/>
            <a:ext cx="4788000" cy="307046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4224600" y="1945888"/>
            <a:ext cx="4672658" cy="245769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FF0000"/>
                </a:solidFill>
              </a:rPr>
              <a:t>9.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224601" y="3023179"/>
            <a:ext cx="3317781" cy="336877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FF0000"/>
                </a:solidFill>
              </a:rPr>
              <a:t>10.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24604" y="3494887"/>
            <a:ext cx="3939682" cy="663456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dirty="0">
                <a:solidFill>
                  <a:srgbClr val="FF0000"/>
                </a:solidFill>
              </a:rPr>
              <a:t>11.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">
  <a:themeElements>
    <a:clrScheme name="Empa-Vorlage-Benutzerdefiniert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595959"/>
      </a:accent1>
      <a:accent2>
        <a:srgbClr val="4A2739"/>
      </a:accent2>
      <a:accent3>
        <a:srgbClr val="375623"/>
      </a:accent3>
      <a:accent4>
        <a:srgbClr val="023160"/>
      </a:accent4>
      <a:accent5>
        <a:srgbClr val="C00000"/>
      </a:accent5>
      <a:accent6>
        <a:srgbClr val="CCCC00"/>
      </a:accent6>
      <a:hlink>
        <a:srgbClr val="2F5496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pa Template with Footer.potx" id="{0672E65B-385A-4AB1-8A5C-B0CD4374AD13}" vid="{8378F2B6-54AB-489E-AE04-7C8FFD9383A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16B2D5AFC94B4CB70886FC93E38C79" ma:contentTypeVersion="14" ma:contentTypeDescription="Ein neues Dokument erstellen." ma:contentTypeScope="" ma:versionID="fe8ae8b5991f9225631bccf5072a17e0">
  <xsd:schema xmlns:xsd="http://www.w3.org/2001/XMLSchema" xmlns:xs="http://www.w3.org/2001/XMLSchema" xmlns:p="http://schemas.microsoft.com/office/2006/metadata/properties" xmlns:ns2="d64686b0-e6a0-4ec3-ae29-91bbb9c6f26d" xmlns:ns3="1bba4ed8-bb4b-406a-aac5-6ca8e2a0e4df" targetNamespace="http://schemas.microsoft.com/office/2006/metadata/properties" ma:root="true" ma:fieldsID="cb8c785f0fe498ae65e60270b0cfa68c" ns2:_="" ns3:_="">
    <xsd:import namespace="d64686b0-e6a0-4ec3-ae29-91bbb9c6f26d"/>
    <xsd:import namespace="1bba4ed8-bb4b-406a-aac5-6ca8e2a0e4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Descrip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686b0-e6a0-4ec3-ae29-91bbb9c6f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Description" ma:index="15" nillable="true" ma:displayName="Description" ma:format="Dropdown" ma:internalName="Description">
      <xsd:simpleType>
        <xsd:restriction base="dms:Text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dc9e7485-be34-49c4-99ae-4536981a18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a4ed8-bb4b-406a-aac5-6ca8e2a0e4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605e3e4-d009-4dab-8ca6-147b19ea9be8}" ma:internalName="TaxCatchAll" ma:showField="CatchAllData" ma:web="1bba4ed8-bb4b-406a-aac5-6ca8e2a0e4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4686b0-e6a0-4ec3-ae29-91bbb9c6f26d">
      <Terms xmlns="http://schemas.microsoft.com/office/infopath/2007/PartnerControls"/>
    </lcf76f155ced4ddcb4097134ff3c332f>
    <Description xmlns="d64686b0-e6a0-4ec3-ae29-91bbb9c6f26d" xsi:nil="true"/>
    <TaxCatchAll xmlns="1bba4ed8-bb4b-406a-aac5-6ca8e2a0e4df" xsi:nil="true"/>
  </documentManagement>
</p:properties>
</file>

<file path=customXml/itemProps1.xml><?xml version="1.0" encoding="utf-8"?>
<ds:datastoreItem xmlns:ds="http://schemas.openxmlformats.org/officeDocument/2006/customXml" ds:itemID="{0620575D-49F1-47AC-9BBE-B2F4F9D40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682C10-4341-4254-8939-3083B4FDE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4686b0-e6a0-4ec3-ae29-91bbb9c6f26d"/>
    <ds:schemaRef ds:uri="1bba4ed8-bb4b-406a-aac5-6ca8e2a0e4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EDE83C-5325-4E8F-8CC2-4DDE359D855E}">
  <ds:schemaRefs>
    <ds:schemaRef ds:uri="http://purl.org/dc/terms/"/>
    <ds:schemaRef ds:uri="d64686b0-e6a0-4ec3-ae29-91bbb9c6f26d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bba4ed8-bb4b-406a-aac5-6ca8e2a0e4d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Empa Template with Footer</Template>
  <TotalTime>0</TotalTime>
  <Words>849</Words>
  <Application>Microsoft Office PowerPoint</Application>
  <PresentationFormat>Bildschirmpräsentation (16:9)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-apple-system</vt:lpstr>
      <vt:lpstr>Arial</vt:lpstr>
      <vt:lpstr>Calibri</vt:lpstr>
      <vt:lpstr>Segoe UI</vt:lpstr>
      <vt:lpstr>Wingdings</vt:lpstr>
      <vt:lpstr>Office</vt:lpstr>
      <vt:lpstr>Use Jupyter when started from openBIS</vt:lpstr>
      <vt:lpstr>Four ways to find Jupyter in openBIS</vt:lpstr>
      <vt:lpstr>Create new Jupyter Notebook gives two options</vt:lpstr>
      <vt:lpstr>Create new Juypter Notebook from Utilities</vt:lpstr>
      <vt:lpstr>Create new Jupyter Notebook from Collection/ Object </vt:lpstr>
      <vt:lpstr>Accept &amp; Open</vt:lpstr>
      <vt:lpstr>1) Jupyter Notebook: assign variables</vt:lpstr>
      <vt:lpstr>2) Jupyter Notebook: import data</vt:lpstr>
      <vt:lpstr>3) Jupyter Notebook: Save Data</vt:lpstr>
      <vt:lpstr>Jupyter notebook vs. openBIS ELN after data saving</vt:lpstr>
      <vt:lpstr>Create existing Jupyter Notebook from Dataset attachment </vt:lpstr>
      <vt:lpstr>History ID</vt:lpstr>
      <vt:lpstr>Process your data here: example of a plot</vt:lpstr>
      <vt:lpstr>Questions?    </vt:lpstr>
    </vt:vector>
  </TitlesOfParts>
  <Company>Empa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Jupyter from openBIS</dc:title>
  <dc:creator>Hauser, Stefanie Beatrice</dc:creator>
  <cp:lastModifiedBy>Hauser, Stefanie Beatrice</cp:lastModifiedBy>
  <cp:revision>128</cp:revision>
  <dcterms:created xsi:type="dcterms:W3CDTF">2023-09-14T11:43:32Z</dcterms:created>
  <dcterms:modified xsi:type="dcterms:W3CDTF">2023-09-21T08:08:41Z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0x0101001716B2D5AFC94B4CB70886FC93E38C79</vt:lpwstr>
  </property>
  <property fmtid="{D5CDD505-2E9C-101B-9397-08002B2CF9AE}" pid="3" name="MediaServiceImageTags">
    <vt:lpwstr/>
  </property>
</Properties>
</file>